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9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2" r:id="rId37"/>
    <p:sldId id="293" r:id="rId38"/>
    <p:sldId id="294" r:id="rId39"/>
    <p:sldId id="28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70" autoAdjust="0"/>
    <p:restoredTop sz="94660"/>
  </p:normalViewPr>
  <p:slideViewPr>
    <p:cSldViewPr snapToGrid="0">
      <p:cViewPr varScale="1">
        <p:scale>
          <a:sx n="69" d="100"/>
          <a:sy n="69" d="100"/>
        </p:scale>
        <p:origin x="2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5B35-45DC-452D-AF35-9A3ACF07F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EA37C-D1DE-4D46-8E8B-0850E80F7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00799-D3A8-4A17-9BC6-347B9A6D1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07BD8-01C2-479D-8FE1-50EE4208F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CE2B5-BC55-425E-8B77-5C2B90F3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0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C3DF-4083-4F57-AD47-F54A29BA3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3397F-D508-41E4-AE97-E2E170BCA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F4E4D-ED52-418D-AC0F-91CC292C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B3DD5-0A5C-4604-A00F-4D95E272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18B48-246A-4DA2-BE56-14F54B239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2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66F9A-1D32-4F59-9607-69DABAC85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D0F4D-9D1E-4903-BA97-866E2A55A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E365E-B2FC-4943-87AA-8060E4AD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0BBAF-F0C5-4847-87C2-8C866B30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1CC61-3764-4361-8597-5E2AAA48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1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A96C-0103-4072-A90B-15C3D12A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5581-C86D-40CB-B173-945CBB6EC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8C92F-7B66-4B89-B7E2-D17E82510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EE3EE-1969-4D0E-887A-A736B81F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BEF10-DFB9-4CB4-BFD3-0A50B998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79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0BBE-14E1-4858-9D60-CD2AC09D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1AE31-9B57-4A5F-AB35-2BB4FEDED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D77CB-3347-4D76-BC1E-3445491B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890CE-9223-4164-8D86-1CE9A023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0D6C-2277-44C9-9C06-780542381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A317-B492-41DA-914B-D2CE50CC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A14D1-2D92-4641-A7BE-CF90CF1FB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7876A-7F00-4A9B-8EF6-B202618B3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D33EB-ACDD-46B4-AAB1-B2617E56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39304-C2B1-4C71-B3F1-EDBD90E4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8FD3C-291B-4DD2-A558-B90B1AB1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89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1772-1C79-456A-A3C8-03A6FF2F9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F8659-70F8-46B1-A855-C965B6E37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A4C12-C149-4387-9781-36AE4E3F2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3E846-4875-4C35-84B5-D7E744A4F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A2D77-80A4-4A3C-8C88-DA0B4EC55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152C23-4095-4674-9BCB-4F3085DD2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1A91C-58C7-4BCB-9379-F5BBCECC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B451D-221D-4AE7-8848-1F75CF93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72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D4CA-378B-434B-A498-CD41D70B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DF64F-69DB-495E-9962-45679A916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78E76-4A3B-41F5-99EF-8FD8F9AF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29F88-CA0F-409E-99A6-F69BCE1D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5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D3ADA-39E5-4794-AFFB-2FFF8D40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2DEE12-F3B9-47DD-AD85-96FD24D5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99A69-399F-40D2-BAB4-47BA8138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4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F1E9-11BE-46FC-8767-0AD87800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44ED2-5CF9-4178-9A3E-110581B0D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1F79B-A068-4DAF-9400-A3811A331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ED63A-B079-4177-913D-B629771E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84B90-7630-4465-97FA-97CD61F9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FFE81-655A-46C2-87E1-9782E48E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17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E0B0-D880-4F09-A177-389F0625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5B2EE0-5C5D-4C46-BF42-66B839ECC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B15C8-933B-473C-A92D-A0211DF67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FE9E1-C6BE-4736-929E-A719908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EC0F2-20BE-4754-8F25-32BC3E27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CF7E8-B07C-4EC2-8B21-2246A21C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03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E103E7-C57F-4046-8767-FCB854B1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89A46-C744-4428-9953-1CFAB8C91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DD178-C6E2-4654-931D-A9F45B361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FAA5-98DD-4119-A8D8-5D57A675FAF8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6F423-298D-4A90-8D0A-44DF433D2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3C1F9-12B1-4333-80DB-36987553D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5F234-AA47-49CB-AA4B-4A6A407E1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1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ppsanywhere.engr.udel.edu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034A-460D-4D79-955B-92C921097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891" y="180585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CAD/CAM &amp; CNC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SIMULATION &amp; PROGRAMING ASSIGNMENT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196D8-546D-41CC-AE7A-43764A052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7891" y="4359420"/>
            <a:ext cx="9144000" cy="1655762"/>
          </a:xfrm>
        </p:spPr>
        <p:txBody>
          <a:bodyPr/>
          <a:lstStyle/>
          <a:p>
            <a:r>
              <a:rPr lang="en-US" dirty="0" smtClean="0"/>
              <a:t>MEEG 301-18F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5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0382-2EAC-4AA7-A90C-A7332158C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“Mill” Machining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12473-2D45-4CA0-A46D-5076AA6AA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39" b="73048"/>
          <a:stretch/>
        </p:blipFill>
        <p:spPr>
          <a:xfrm>
            <a:off x="2471057" y="2867296"/>
            <a:ext cx="9318048" cy="2246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D19727-4D01-4822-85FE-DAA8D1D4402D}"/>
              </a:ext>
            </a:extLst>
          </p:cNvPr>
          <p:cNvSpPr txBox="1"/>
          <p:nvPr/>
        </p:nvSpPr>
        <p:spPr>
          <a:xfrm>
            <a:off x="6293546" y="1877603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“MACHINE”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84668-650B-4130-B716-BB7A8C6B0FB4}"/>
              </a:ext>
            </a:extLst>
          </p:cNvPr>
          <p:cNvSpPr txBox="1"/>
          <p:nvPr/>
        </p:nvSpPr>
        <p:spPr>
          <a:xfrm>
            <a:off x="319429" y="2871202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Click “Mill”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A0498-9599-4AF9-9EC3-59C54580A297}"/>
              </a:ext>
            </a:extLst>
          </p:cNvPr>
          <p:cNvSpPr txBox="1"/>
          <p:nvPr/>
        </p:nvSpPr>
        <p:spPr>
          <a:xfrm>
            <a:off x="199277" y="4507913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3.  Click “Default”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DB58FC0-82D1-4AAA-9EAC-0B5C74231B9B}"/>
              </a:ext>
            </a:extLst>
          </p:cNvPr>
          <p:cNvSpPr/>
          <p:nvPr/>
        </p:nvSpPr>
        <p:spPr>
          <a:xfrm rot="20812676">
            <a:off x="1686811" y="4146367"/>
            <a:ext cx="843799" cy="26927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94F3F72-B792-4AFD-8EC3-DE73E97B9D17}"/>
              </a:ext>
            </a:extLst>
          </p:cNvPr>
          <p:cNvSpPr/>
          <p:nvPr/>
        </p:nvSpPr>
        <p:spPr>
          <a:xfrm rot="1600857">
            <a:off x="1611725" y="3385943"/>
            <a:ext cx="843799" cy="26927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343012B-21D6-4F12-83FE-CC2EB112852D}"/>
              </a:ext>
            </a:extLst>
          </p:cNvPr>
          <p:cNvSpPr/>
          <p:nvPr/>
        </p:nvSpPr>
        <p:spPr>
          <a:xfrm rot="4181759">
            <a:off x="7861275" y="2530838"/>
            <a:ext cx="843799" cy="26927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225C20-670E-4F05-A6CF-EDC3A2B2B2AC}"/>
              </a:ext>
            </a:extLst>
          </p:cNvPr>
          <p:cNvSpPr txBox="1"/>
          <p:nvPr/>
        </p:nvSpPr>
        <p:spPr>
          <a:xfrm>
            <a:off x="9087375" y="1460980"/>
            <a:ext cx="29704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4.  “MILL TOOLPATHS” will appear, click on “TOOLPATHS”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0A5A474-634F-4F47-B9E8-0E4CEAF83D94}"/>
              </a:ext>
            </a:extLst>
          </p:cNvPr>
          <p:cNvSpPr/>
          <p:nvPr/>
        </p:nvSpPr>
        <p:spPr>
          <a:xfrm rot="6163602">
            <a:off x="9636104" y="2553491"/>
            <a:ext cx="843799" cy="26927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4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1BC2C-A93F-476D-A477-3E2E881E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60590"/>
            <a:ext cx="10515600" cy="1325563"/>
          </a:xfrm>
        </p:spPr>
        <p:txBody>
          <a:bodyPr/>
          <a:lstStyle/>
          <a:p>
            <a:r>
              <a:rPr lang="en-US" dirty="0"/>
              <a:t>Select your Tools from the Tool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AFF0C-7AF8-4206-AE6D-127314E1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" y="2018980"/>
            <a:ext cx="4197018" cy="1255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6DE0DB-823A-46E1-BBBD-E53A2E465C22}"/>
              </a:ext>
            </a:extLst>
          </p:cNvPr>
          <p:cNvSpPr txBox="1"/>
          <p:nvPr/>
        </p:nvSpPr>
        <p:spPr>
          <a:xfrm>
            <a:off x="228600" y="1341221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Open “Tool Manager”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1B1AF02-6524-4811-AF84-07B565950A13}"/>
              </a:ext>
            </a:extLst>
          </p:cNvPr>
          <p:cNvSpPr/>
          <p:nvPr/>
        </p:nvSpPr>
        <p:spPr>
          <a:xfrm rot="2598977">
            <a:off x="2287497" y="1891941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688229-AC6A-48D2-906A-CC8D63A2E372}"/>
              </a:ext>
            </a:extLst>
          </p:cNvPr>
          <p:cNvSpPr/>
          <p:nvPr/>
        </p:nvSpPr>
        <p:spPr>
          <a:xfrm>
            <a:off x="2891160" y="2314198"/>
            <a:ext cx="327812" cy="494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F2826-F8EE-4BD8-9CB8-9D408E6D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408" y="1341221"/>
            <a:ext cx="7247841" cy="5429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B4E695-FF73-48A1-BC76-D0E9CC42BD7F}"/>
              </a:ext>
            </a:extLst>
          </p:cNvPr>
          <p:cNvSpPr txBox="1"/>
          <p:nvPr/>
        </p:nvSpPr>
        <p:spPr>
          <a:xfrm>
            <a:off x="201963" y="5282219"/>
            <a:ext cx="38707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dirty="0"/>
              <a:t>Click on Tool #285 ¼ FLAT ENDMILL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D5F83-3B77-43E8-A71E-4D13CB61CEDD}"/>
              </a:ext>
            </a:extLst>
          </p:cNvPr>
          <p:cNvSpPr txBox="1"/>
          <p:nvPr/>
        </p:nvSpPr>
        <p:spPr>
          <a:xfrm>
            <a:off x="8361719" y="2731254"/>
            <a:ext cx="322359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3.  Click Up Arrow to move tool to your active tool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BFB70-8F1A-4D6C-8A89-B1C32F24DE5F}"/>
              </a:ext>
            </a:extLst>
          </p:cNvPr>
          <p:cNvSpPr txBox="1"/>
          <p:nvPr/>
        </p:nvSpPr>
        <p:spPr>
          <a:xfrm>
            <a:off x="10876722" y="5448484"/>
            <a:ext cx="948190" cy="642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6.  Click “Check”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32AFF20-B32E-4307-9A00-F039811CF55A}"/>
              </a:ext>
            </a:extLst>
          </p:cNvPr>
          <p:cNvSpPr/>
          <p:nvPr/>
        </p:nvSpPr>
        <p:spPr>
          <a:xfrm rot="6728835">
            <a:off x="11002665" y="6174586"/>
            <a:ext cx="509754" cy="19356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3F2D326-856F-48B1-970E-4E94E2AB66C5}"/>
              </a:ext>
            </a:extLst>
          </p:cNvPr>
          <p:cNvSpPr/>
          <p:nvPr/>
        </p:nvSpPr>
        <p:spPr>
          <a:xfrm rot="6728835">
            <a:off x="11002663" y="3450634"/>
            <a:ext cx="509754" cy="19356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1901AB-5791-4766-8668-DD8E5D324F3B}"/>
              </a:ext>
            </a:extLst>
          </p:cNvPr>
          <p:cNvSpPr txBox="1"/>
          <p:nvPr/>
        </p:nvSpPr>
        <p:spPr>
          <a:xfrm>
            <a:off x="8208615" y="3522202"/>
            <a:ext cx="19611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5.  Click Up Arrow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28EAECA-6423-4DDA-82D0-BA581B53DDC7}"/>
              </a:ext>
            </a:extLst>
          </p:cNvPr>
          <p:cNvSpPr/>
          <p:nvPr/>
        </p:nvSpPr>
        <p:spPr>
          <a:xfrm rot="1271331">
            <a:off x="10224353" y="3632995"/>
            <a:ext cx="509754" cy="19356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F4F93-AB00-4873-95B3-92F45DBBC32B}"/>
              </a:ext>
            </a:extLst>
          </p:cNvPr>
          <p:cNvSpPr txBox="1"/>
          <p:nvPr/>
        </p:nvSpPr>
        <p:spPr>
          <a:xfrm>
            <a:off x="223603" y="5867400"/>
            <a:ext cx="38707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4.   Click on Tool #290 ½ FLAT ENDMILL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13F66B-9D24-4285-AD2C-C053569F160C}"/>
              </a:ext>
            </a:extLst>
          </p:cNvPr>
          <p:cNvSpPr/>
          <p:nvPr/>
        </p:nvSpPr>
        <p:spPr>
          <a:xfrm>
            <a:off x="4707467" y="5769568"/>
            <a:ext cx="5889977" cy="978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1C4DB4-51B8-4F9E-A4AB-B9E85B799EB7}"/>
              </a:ext>
            </a:extLst>
          </p:cNvPr>
          <p:cNvSpPr/>
          <p:nvPr/>
        </p:nvSpPr>
        <p:spPr>
          <a:xfrm>
            <a:off x="4707467" y="6350946"/>
            <a:ext cx="5889977" cy="978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A669C0D-4114-4546-9DC9-F1E9F8E2E15B}"/>
              </a:ext>
            </a:extLst>
          </p:cNvPr>
          <p:cNvSpPr/>
          <p:nvPr/>
        </p:nvSpPr>
        <p:spPr>
          <a:xfrm rot="1789461">
            <a:off x="3983642" y="5555488"/>
            <a:ext cx="672519" cy="16690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D029166-2DD0-47BE-A10E-7B8289A5BA58}"/>
              </a:ext>
            </a:extLst>
          </p:cNvPr>
          <p:cNvSpPr/>
          <p:nvPr/>
        </p:nvSpPr>
        <p:spPr>
          <a:xfrm rot="1789461">
            <a:off x="3972781" y="6125687"/>
            <a:ext cx="672519" cy="16690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06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F9BC-562F-4C9C-BC35-A4B687C6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the Outer Profile of the 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3ECD7-7E67-4812-8EBF-582D80E8F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79"/>
          <a:stretch/>
        </p:blipFill>
        <p:spPr>
          <a:xfrm>
            <a:off x="1770763" y="2480508"/>
            <a:ext cx="3145283" cy="1322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0F93B-8166-4D6F-8CD6-5EAAA72241BD}"/>
              </a:ext>
            </a:extLst>
          </p:cNvPr>
          <p:cNvSpPr txBox="1"/>
          <p:nvPr/>
        </p:nvSpPr>
        <p:spPr>
          <a:xfrm>
            <a:off x="1669016" y="1620939"/>
            <a:ext cx="41957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Under the 2D Machining Tab, select “Contour” to program the outer perimeter.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23542C-C380-47A1-96D8-68F57AE6EDC3}"/>
              </a:ext>
            </a:extLst>
          </p:cNvPr>
          <p:cNvSpPr/>
          <p:nvPr/>
        </p:nvSpPr>
        <p:spPr>
          <a:xfrm>
            <a:off x="1770763" y="2906981"/>
            <a:ext cx="707576" cy="494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89E3711-0DFC-4412-BB79-EDE8CE566CE6}"/>
              </a:ext>
            </a:extLst>
          </p:cNvPr>
          <p:cNvSpPr/>
          <p:nvPr/>
        </p:nvSpPr>
        <p:spPr>
          <a:xfrm rot="7729818">
            <a:off x="2312721" y="2586571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BD9FB-0CF5-40F9-A973-4C888C05A34C}"/>
              </a:ext>
            </a:extLst>
          </p:cNvPr>
          <p:cNvSpPr txBox="1"/>
          <p:nvPr/>
        </p:nvSpPr>
        <p:spPr>
          <a:xfrm>
            <a:off x="2029521" y="4825543"/>
            <a:ext cx="4195757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This will open your chaining menu. Here, you will need to select the chains for the toolpath to follow. A chain is a linked profile of lines and arcs that will define the geometry you wish to use to generate a toolpath.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4E4A-D914-415F-BCE8-F6155803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467" y="1488265"/>
            <a:ext cx="2142335" cy="519000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82B82B8-1F17-4B65-BD92-83D1CDB324E8}"/>
              </a:ext>
            </a:extLst>
          </p:cNvPr>
          <p:cNvSpPr/>
          <p:nvPr/>
        </p:nvSpPr>
        <p:spPr>
          <a:xfrm rot="20372796">
            <a:off x="6450520" y="5262013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88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F9BC-562F-4C9C-BC35-A4B687C6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the Outer Profile of </a:t>
            </a:r>
            <a:r>
              <a:rPr lang="en-US"/>
              <a:t>the Plate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0F93B-8166-4D6F-8CD6-5EAAA72241BD}"/>
              </a:ext>
            </a:extLst>
          </p:cNvPr>
          <p:cNvSpPr txBox="1"/>
          <p:nvPr/>
        </p:nvSpPr>
        <p:spPr>
          <a:xfrm>
            <a:off x="773535" y="1506022"/>
            <a:ext cx="4195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Select the 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DAC03-9D3D-41DB-9650-40C082CE4603}"/>
              </a:ext>
            </a:extLst>
          </p:cNvPr>
          <p:cNvSpPr txBox="1"/>
          <p:nvPr/>
        </p:nvSpPr>
        <p:spPr>
          <a:xfrm>
            <a:off x="6583681" y="1406173"/>
            <a:ext cx="5103824" cy="2308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IMPORTANT: You must select the chain in exactly the correct orientation and order. </a:t>
            </a:r>
          </a:p>
          <a:p>
            <a:pPr algn="ctr"/>
            <a:r>
              <a:rPr lang="en-US" sz="2400" dirty="0"/>
              <a:t>YOU WILL NOT GENERATE THE CORRECT TOOLPATH IF YOU SELECT THE WRONG GEOMETRY!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53516D-3C0C-429E-A71B-6A46C2813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2" r="18848"/>
          <a:stretch/>
        </p:blipFill>
        <p:spPr>
          <a:xfrm>
            <a:off x="151349" y="1873196"/>
            <a:ext cx="5177396" cy="498480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89E3711-0DFC-4412-BB79-EDE8CE566CE6}"/>
              </a:ext>
            </a:extLst>
          </p:cNvPr>
          <p:cNvSpPr/>
          <p:nvPr/>
        </p:nvSpPr>
        <p:spPr>
          <a:xfrm rot="11496858">
            <a:off x="4771322" y="3602150"/>
            <a:ext cx="979823" cy="35140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8050D-E0AE-47A5-BC76-C09112F14B71}"/>
              </a:ext>
            </a:extLst>
          </p:cNvPr>
          <p:cNvSpPr txBox="1"/>
          <p:nvPr/>
        </p:nvSpPr>
        <p:spPr>
          <a:xfrm>
            <a:off x="5838470" y="3928684"/>
            <a:ext cx="41957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Click </a:t>
            </a:r>
            <a:r>
              <a:rPr lang="en-US" sz="2400" b="1" u="sng" dirty="0"/>
              <a:t>Exactly</a:t>
            </a:r>
            <a:r>
              <a:rPr lang="en-US" sz="2400" dirty="0"/>
              <a:t> HERE.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1B33B-6EEB-4A1E-B8EC-41C5B4106ABA}"/>
              </a:ext>
            </a:extLst>
          </p:cNvPr>
          <p:cNvSpPr txBox="1"/>
          <p:nvPr/>
        </p:nvSpPr>
        <p:spPr>
          <a:xfrm>
            <a:off x="6287276" y="5230488"/>
            <a:ext cx="419575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arrows </a:t>
            </a:r>
            <a:r>
              <a:rPr lang="en-US" b="1" dirty="0"/>
              <a:t>MUST</a:t>
            </a:r>
            <a:r>
              <a:rPr lang="en-US" dirty="0"/>
              <a:t> go around the perimeter clockwise in order to climb mill. If your arrows go counter clockwise you will </a:t>
            </a:r>
            <a:r>
              <a:rPr lang="en-US" b="1" dirty="0"/>
              <a:t>NOT</a:t>
            </a:r>
            <a:r>
              <a:rPr lang="en-US" dirty="0"/>
              <a:t> program the correct toolpath</a:t>
            </a:r>
          </a:p>
        </p:txBody>
      </p:sp>
    </p:spTree>
    <p:extLst>
      <p:ext uri="{BB962C8B-B14F-4D97-AF65-F5344CB8AC3E}">
        <p14:creationId xmlns:p14="http://schemas.microsoft.com/office/powerpoint/2010/main" val="3575605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F9BC-562F-4C9C-BC35-A4B687C6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the Outer Profile of the 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0F93B-8166-4D6F-8CD6-5EAAA72241BD}"/>
              </a:ext>
            </a:extLst>
          </p:cNvPr>
          <p:cNvSpPr txBox="1"/>
          <p:nvPr/>
        </p:nvSpPr>
        <p:spPr>
          <a:xfrm>
            <a:off x="801797" y="1299041"/>
            <a:ext cx="589911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Select the rest of the chain by clicking on the suggestion arrows to extend the toolpath at junction points.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97353-50F3-4EA7-B7B5-55473FA5D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9" t="3717" r="22920" b="2439"/>
          <a:stretch/>
        </p:blipFill>
        <p:spPr>
          <a:xfrm>
            <a:off x="30892" y="2072977"/>
            <a:ext cx="3554490" cy="363237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0821A-B47C-4A76-8235-C852CD26F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5" t="4189" r="12046"/>
          <a:stretch/>
        </p:blipFill>
        <p:spPr>
          <a:xfrm>
            <a:off x="1674743" y="2700590"/>
            <a:ext cx="3623052" cy="36480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0068C7-9695-4475-A2A9-C942F5E30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1" t="5228" r="7028"/>
          <a:stretch/>
        </p:blipFill>
        <p:spPr>
          <a:xfrm>
            <a:off x="3197864" y="3075678"/>
            <a:ext cx="3730121" cy="378232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43871-67B7-4A13-A949-254C07480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5" t="723" r="5583"/>
          <a:stretch/>
        </p:blipFill>
        <p:spPr>
          <a:xfrm>
            <a:off x="7362005" y="1342305"/>
            <a:ext cx="4573455" cy="463520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5BDA739-8CEA-4BAB-BC98-EBCE45F9CF0A}"/>
              </a:ext>
            </a:extLst>
          </p:cNvPr>
          <p:cNvSpPr/>
          <p:nvPr/>
        </p:nvSpPr>
        <p:spPr>
          <a:xfrm>
            <a:off x="82156" y="2582965"/>
            <a:ext cx="338486" cy="66845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CD192A-2A11-494C-A900-BAD252247D75}"/>
              </a:ext>
            </a:extLst>
          </p:cNvPr>
          <p:cNvSpPr/>
          <p:nvPr/>
        </p:nvSpPr>
        <p:spPr>
          <a:xfrm>
            <a:off x="1696057" y="2991451"/>
            <a:ext cx="338486" cy="66845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FA8581-A8E9-4A54-87FB-8876A08537AA}"/>
              </a:ext>
            </a:extLst>
          </p:cNvPr>
          <p:cNvSpPr/>
          <p:nvPr/>
        </p:nvSpPr>
        <p:spPr>
          <a:xfrm>
            <a:off x="6589499" y="3750049"/>
            <a:ext cx="338486" cy="66845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B1742B-E705-4243-A641-494CC9A79BF9}"/>
              </a:ext>
            </a:extLst>
          </p:cNvPr>
          <p:cNvSpPr txBox="1"/>
          <p:nvPr/>
        </p:nvSpPr>
        <p:spPr>
          <a:xfrm>
            <a:off x="8319740" y="5930551"/>
            <a:ext cx="387226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your chain looks like this, you may move on by clicking the green check in the chaining menu .</a:t>
            </a:r>
          </a:p>
        </p:txBody>
      </p:sp>
    </p:spTree>
    <p:extLst>
      <p:ext uri="{BB962C8B-B14F-4D97-AF65-F5344CB8AC3E}">
        <p14:creationId xmlns:p14="http://schemas.microsoft.com/office/powerpoint/2010/main" val="246046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F9013-B7EF-4E2B-87BD-E7B82455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742" y="0"/>
            <a:ext cx="902925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A5A90-B7AD-4679-8F0D-643E03AEE2FB}"/>
              </a:ext>
            </a:extLst>
          </p:cNvPr>
          <p:cNvSpPr txBox="1"/>
          <p:nvPr/>
        </p:nvSpPr>
        <p:spPr>
          <a:xfrm>
            <a:off x="307786" y="262064"/>
            <a:ext cx="279382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“Tool” to select your endmill.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E1652C3-4244-403C-B101-00CAFC1FBFE4}"/>
              </a:ext>
            </a:extLst>
          </p:cNvPr>
          <p:cNvSpPr/>
          <p:nvPr/>
        </p:nvSpPr>
        <p:spPr>
          <a:xfrm rot="782875">
            <a:off x="2610249" y="886925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1270F-1B34-4CC4-AA6D-A74DD9627B6B}"/>
              </a:ext>
            </a:extLst>
          </p:cNvPr>
          <p:cNvSpPr txBox="1"/>
          <p:nvPr/>
        </p:nvSpPr>
        <p:spPr>
          <a:xfrm>
            <a:off x="522936" y="2760475"/>
            <a:ext cx="279382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Click “1/2 Flat Endmill” to select it.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A2A477-F492-41AA-9EB2-490690F449C0}"/>
              </a:ext>
            </a:extLst>
          </p:cNvPr>
          <p:cNvSpPr/>
          <p:nvPr/>
        </p:nvSpPr>
        <p:spPr>
          <a:xfrm rot="19871628" flipV="1">
            <a:off x="2950157" y="2258804"/>
            <a:ext cx="2587232" cy="30229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7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21513E-4591-4056-A602-AF024DC7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43" y="0"/>
            <a:ext cx="901895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A5A90-B7AD-4679-8F0D-643E03AEE2FB}"/>
              </a:ext>
            </a:extLst>
          </p:cNvPr>
          <p:cNvSpPr txBox="1"/>
          <p:nvPr/>
        </p:nvSpPr>
        <p:spPr>
          <a:xfrm>
            <a:off x="307786" y="739709"/>
            <a:ext cx="279382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“Cut Parameters” to define machine compensations.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E1652C3-4244-403C-B101-00CAFC1FBFE4}"/>
              </a:ext>
            </a:extLst>
          </p:cNvPr>
          <p:cNvSpPr/>
          <p:nvPr/>
        </p:nvSpPr>
        <p:spPr>
          <a:xfrm rot="782875">
            <a:off x="2610249" y="1364570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1270F-1B34-4CC4-AA6D-A74DD9627B6B}"/>
              </a:ext>
            </a:extLst>
          </p:cNvPr>
          <p:cNvSpPr txBox="1"/>
          <p:nvPr/>
        </p:nvSpPr>
        <p:spPr>
          <a:xfrm>
            <a:off x="263146" y="3243217"/>
            <a:ext cx="279382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Make sure both these values are 0.0 to leave no material for a finish pass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A2A477-F492-41AA-9EB2-490690F449C0}"/>
              </a:ext>
            </a:extLst>
          </p:cNvPr>
          <p:cNvSpPr/>
          <p:nvPr/>
        </p:nvSpPr>
        <p:spPr>
          <a:xfrm rot="814352" flipV="1">
            <a:off x="2922978" y="4005980"/>
            <a:ext cx="3982692" cy="321134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5CD066-0422-4BE8-A900-311D89A7C1FE}"/>
              </a:ext>
            </a:extLst>
          </p:cNvPr>
          <p:cNvSpPr/>
          <p:nvPr/>
        </p:nvSpPr>
        <p:spPr>
          <a:xfrm>
            <a:off x="7003808" y="4612554"/>
            <a:ext cx="805661" cy="766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68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88542-8E57-4915-868F-5ADFB818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76" y="0"/>
            <a:ext cx="902952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A5A90-B7AD-4679-8F0D-643E03AEE2FB}"/>
              </a:ext>
            </a:extLst>
          </p:cNvPr>
          <p:cNvSpPr txBox="1"/>
          <p:nvPr/>
        </p:nvSpPr>
        <p:spPr>
          <a:xfrm>
            <a:off x="368647" y="920941"/>
            <a:ext cx="279382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“Depth Cuts” to define each pass depth.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E1652C3-4244-403C-B101-00CAFC1FBFE4}"/>
              </a:ext>
            </a:extLst>
          </p:cNvPr>
          <p:cNvSpPr/>
          <p:nvPr/>
        </p:nvSpPr>
        <p:spPr>
          <a:xfrm rot="782875">
            <a:off x="2671110" y="1545802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1270F-1B34-4CC4-AA6D-A74DD9627B6B}"/>
              </a:ext>
            </a:extLst>
          </p:cNvPr>
          <p:cNvSpPr txBox="1"/>
          <p:nvPr/>
        </p:nvSpPr>
        <p:spPr>
          <a:xfrm>
            <a:off x="263146" y="3243217"/>
            <a:ext cx="279382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3.  Set “Max Rough Step” to 0.190, to define our maximum depth of pass.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A2A477-F492-41AA-9EB2-490690F449C0}"/>
              </a:ext>
            </a:extLst>
          </p:cNvPr>
          <p:cNvSpPr/>
          <p:nvPr/>
        </p:nvSpPr>
        <p:spPr>
          <a:xfrm rot="20465472" flipV="1">
            <a:off x="3004449" y="2601530"/>
            <a:ext cx="4423867" cy="23860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7F6E8-CF3E-454B-B455-A02DEF510BB2}"/>
              </a:ext>
            </a:extLst>
          </p:cNvPr>
          <p:cNvSpPr txBox="1"/>
          <p:nvPr/>
        </p:nvSpPr>
        <p:spPr>
          <a:xfrm>
            <a:off x="368647" y="2011660"/>
            <a:ext cx="279382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Check the “Depth Cuts” Box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7722EB9-0984-46B4-8957-B69E67FD3D04}"/>
              </a:ext>
            </a:extLst>
          </p:cNvPr>
          <p:cNvSpPr/>
          <p:nvPr/>
        </p:nvSpPr>
        <p:spPr>
          <a:xfrm rot="20828037" flipV="1">
            <a:off x="3049009" y="1785797"/>
            <a:ext cx="2818548" cy="246227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018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5380B7-1F5C-47A3-8460-B4FFE441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258" y="0"/>
            <a:ext cx="903985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A5A90-B7AD-4679-8F0D-643E03AEE2FB}"/>
              </a:ext>
            </a:extLst>
          </p:cNvPr>
          <p:cNvSpPr txBox="1"/>
          <p:nvPr/>
        </p:nvSpPr>
        <p:spPr>
          <a:xfrm>
            <a:off x="377429" y="1285873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“Lead In/Out”.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E1652C3-4244-403C-B101-00CAFC1FBFE4}"/>
              </a:ext>
            </a:extLst>
          </p:cNvPr>
          <p:cNvSpPr/>
          <p:nvPr/>
        </p:nvSpPr>
        <p:spPr>
          <a:xfrm rot="782875">
            <a:off x="2671110" y="1545802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7F6E8-CF3E-454B-B455-A02DEF510BB2}"/>
              </a:ext>
            </a:extLst>
          </p:cNvPr>
          <p:cNvSpPr txBox="1"/>
          <p:nvPr/>
        </p:nvSpPr>
        <p:spPr>
          <a:xfrm>
            <a:off x="368646" y="3187266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Turn Lead In/Out </a:t>
            </a:r>
            <a:r>
              <a:rPr lang="en-US" b="1" u="sng" dirty="0"/>
              <a:t>OFF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7722EB9-0984-46B4-8957-B69E67FD3D04}"/>
              </a:ext>
            </a:extLst>
          </p:cNvPr>
          <p:cNvSpPr/>
          <p:nvPr/>
        </p:nvSpPr>
        <p:spPr>
          <a:xfrm rot="18917746" flipV="1">
            <a:off x="2460690" y="2043439"/>
            <a:ext cx="3307400" cy="252284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2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E37F53-6B6E-490F-9733-5B7C99B2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60" y="0"/>
            <a:ext cx="902424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94808C-52D2-471C-B6B0-99AA62BC5DBF}"/>
              </a:ext>
            </a:extLst>
          </p:cNvPr>
          <p:cNvSpPr txBox="1"/>
          <p:nvPr/>
        </p:nvSpPr>
        <p:spPr>
          <a:xfrm>
            <a:off x="189470" y="1809661"/>
            <a:ext cx="29732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“Linking Parameters”.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AAC16CE-6E82-491B-8949-E5938FCB72C0}"/>
              </a:ext>
            </a:extLst>
          </p:cNvPr>
          <p:cNvSpPr/>
          <p:nvPr/>
        </p:nvSpPr>
        <p:spPr>
          <a:xfrm rot="782875">
            <a:off x="2728497" y="2254255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9B50C57-1502-48EB-9633-281D9EFD31A4}"/>
              </a:ext>
            </a:extLst>
          </p:cNvPr>
          <p:cNvSpPr/>
          <p:nvPr/>
        </p:nvSpPr>
        <p:spPr>
          <a:xfrm rot="20120733" flipV="1">
            <a:off x="2884979" y="2172380"/>
            <a:ext cx="4728868" cy="29832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4254B84-0B32-4F98-AAC2-234A38103050}"/>
              </a:ext>
            </a:extLst>
          </p:cNvPr>
          <p:cNvSpPr/>
          <p:nvPr/>
        </p:nvSpPr>
        <p:spPr>
          <a:xfrm rot="21104298" flipV="1">
            <a:off x="2831175" y="4277618"/>
            <a:ext cx="4689911" cy="29024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546262-9B10-423F-B736-6508F2FE08D9}"/>
              </a:ext>
            </a:extLst>
          </p:cNvPr>
          <p:cNvSpPr/>
          <p:nvPr/>
        </p:nvSpPr>
        <p:spPr>
          <a:xfrm rot="21104298" flipV="1">
            <a:off x="2831175" y="5254960"/>
            <a:ext cx="4689911" cy="29024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032FE5-7B83-45BC-85BF-35AC914274D0}"/>
              </a:ext>
            </a:extLst>
          </p:cNvPr>
          <p:cNvSpPr txBox="1"/>
          <p:nvPr/>
        </p:nvSpPr>
        <p:spPr>
          <a:xfrm>
            <a:off x="114011" y="2804960"/>
            <a:ext cx="31241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Turn on the Clearance plane (the default height of 2.0 will be </a:t>
            </a:r>
            <a:r>
              <a:rPr lang="en-US" dirty="0" err="1"/>
              <a:t>sufficeint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9E33-DB8F-4BCE-97F8-6E3CD90D7355}"/>
              </a:ext>
            </a:extLst>
          </p:cNvPr>
          <p:cNvSpPr txBox="1"/>
          <p:nvPr/>
        </p:nvSpPr>
        <p:spPr>
          <a:xfrm>
            <a:off x="129758" y="4550349"/>
            <a:ext cx="29732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3.  Make sure the “Top of stock” is defined at 0.0.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6A328-FD38-402A-A7A4-B00AAEF24BA1}"/>
              </a:ext>
            </a:extLst>
          </p:cNvPr>
          <p:cNvSpPr txBox="1"/>
          <p:nvPr/>
        </p:nvSpPr>
        <p:spPr>
          <a:xfrm>
            <a:off x="62402" y="5339829"/>
            <a:ext cx="29758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4.  Set the “Depth” to -0.380, to set our depth of cut.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CBAB9-79D9-4184-B636-F2373C8CE708}"/>
              </a:ext>
            </a:extLst>
          </p:cNvPr>
          <p:cNvSpPr txBox="1"/>
          <p:nvPr/>
        </p:nvSpPr>
        <p:spPr>
          <a:xfrm>
            <a:off x="62401" y="6021807"/>
            <a:ext cx="29758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5.  Confirm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4E3073-890B-40D3-AE2B-F1D8CE3DA649}"/>
              </a:ext>
            </a:extLst>
          </p:cNvPr>
          <p:cNvSpPr/>
          <p:nvPr/>
        </p:nvSpPr>
        <p:spPr>
          <a:xfrm rot="186279" flipV="1">
            <a:off x="1424260" y="6275312"/>
            <a:ext cx="8095766" cy="28130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05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A39B-5314-43DB-9F42-D8860F53E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267" y="215605"/>
            <a:ext cx="8229600" cy="728805"/>
          </a:xfrm>
        </p:spPr>
        <p:txBody>
          <a:bodyPr>
            <a:noAutofit/>
          </a:bodyPr>
          <a:lstStyle/>
          <a:p>
            <a:r>
              <a:rPr lang="en-US" sz="3200" i="1" dirty="0" smtClean="0"/>
              <a:t>Simulation </a:t>
            </a:r>
            <a:r>
              <a:rPr lang="en-US" sz="3200" i="1" dirty="0"/>
              <a:t>of Plate Tool Path in </a:t>
            </a:r>
            <a:r>
              <a:rPr lang="en-US" sz="3200" i="1" dirty="0" err="1"/>
              <a:t>MasterCAM</a:t>
            </a:r>
            <a:endParaRPr lang="en-US" sz="3200" i="1" dirty="0"/>
          </a:p>
        </p:txBody>
      </p:sp>
      <p:pic>
        <p:nvPicPr>
          <p:cNvPr id="4" name="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1484" y="1136629"/>
            <a:ext cx="7754292" cy="5568637"/>
          </a:xfrm>
        </p:spPr>
      </p:pic>
    </p:spTree>
    <p:extLst>
      <p:ext uri="{BB962C8B-B14F-4D97-AF65-F5344CB8AC3E}">
        <p14:creationId xmlns:p14="http://schemas.microsoft.com/office/powerpoint/2010/main" val="152454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4047CC-FE9D-4E70-956F-8DED1006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7" y="0"/>
            <a:ext cx="11559595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CABD147-81C6-4133-B49A-D568AEAE62F8}"/>
              </a:ext>
            </a:extLst>
          </p:cNvPr>
          <p:cNvSpPr/>
          <p:nvPr/>
        </p:nvSpPr>
        <p:spPr>
          <a:xfrm rot="15987646">
            <a:off x="907649" y="2651820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B2998-8663-4E38-B90C-1F1C8C032640}"/>
              </a:ext>
            </a:extLst>
          </p:cNvPr>
          <p:cNvSpPr txBox="1"/>
          <p:nvPr/>
        </p:nvSpPr>
        <p:spPr>
          <a:xfrm>
            <a:off x="755373" y="3183793"/>
            <a:ext cx="3029447" cy="9233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By selecting Isometric view, we can see the generated toolpaths around the part.</a:t>
            </a:r>
          </a:p>
        </p:txBody>
      </p:sp>
    </p:spTree>
    <p:extLst>
      <p:ext uri="{BB962C8B-B14F-4D97-AF65-F5344CB8AC3E}">
        <p14:creationId xmlns:p14="http://schemas.microsoft.com/office/powerpoint/2010/main" val="1878899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98CDA-6D9E-4C81-B75E-346B86C25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9" y="-7952"/>
            <a:ext cx="3483171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DD72F4B-67BB-4D03-9472-85082BFCE2FD}"/>
              </a:ext>
            </a:extLst>
          </p:cNvPr>
          <p:cNvSpPr/>
          <p:nvPr/>
        </p:nvSpPr>
        <p:spPr>
          <a:xfrm rot="15987646">
            <a:off x="648018" y="2197132"/>
            <a:ext cx="959700" cy="26174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91AD4-4DE2-4C52-9B80-B0D0C18331A0}"/>
              </a:ext>
            </a:extLst>
          </p:cNvPr>
          <p:cNvSpPr txBox="1"/>
          <p:nvPr/>
        </p:nvSpPr>
        <p:spPr>
          <a:xfrm>
            <a:off x="389615" y="2967335"/>
            <a:ext cx="3171800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By right clicking on a tool path, in the toolpath manager tab we can open a </a:t>
            </a:r>
            <a:r>
              <a:rPr lang="en-US" dirty="0" err="1"/>
              <a:t>MasterCAM</a:t>
            </a:r>
            <a:r>
              <a:rPr lang="en-US" dirty="0"/>
              <a:t> simulation window.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A87999D-141E-4A16-8364-4BEB0412AC3F}"/>
              </a:ext>
            </a:extLst>
          </p:cNvPr>
          <p:cNvSpPr/>
          <p:nvPr/>
        </p:nvSpPr>
        <p:spPr>
          <a:xfrm rot="6574013">
            <a:off x="111233" y="5281138"/>
            <a:ext cx="1712783" cy="31593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D0880-0BA7-41C3-A5B2-9284E21A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37" y="938253"/>
            <a:ext cx="7590284" cy="5156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AE666E-BC5E-4993-8C3E-C22A3F774545}"/>
              </a:ext>
            </a:extLst>
          </p:cNvPr>
          <p:cNvSpPr txBox="1"/>
          <p:nvPr/>
        </p:nvSpPr>
        <p:spPr>
          <a:xfrm>
            <a:off x="6711456" y="6203042"/>
            <a:ext cx="3919438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Play to watch the toolpath run.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6A93431-A32E-4735-AF1D-6505455C1E44}"/>
              </a:ext>
            </a:extLst>
          </p:cNvPr>
          <p:cNvSpPr/>
          <p:nvPr/>
        </p:nvSpPr>
        <p:spPr>
          <a:xfrm>
            <a:off x="3804546" y="3119183"/>
            <a:ext cx="1061654" cy="61963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06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81FC-F11F-4EBB-9181-F2149415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the Rectangular Pocket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93C30-60D8-4B57-82E2-726CB3E94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887"/>
          <a:stretch/>
        </p:blipFill>
        <p:spPr>
          <a:xfrm>
            <a:off x="360987" y="2192656"/>
            <a:ext cx="5292746" cy="126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CD71E-DD6E-45E3-A080-02C0E9A7C069}"/>
              </a:ext>
            </a:extLst>
          </p:cNvPr>
          <p:cNvSpPr txBox="1"/>
          <p:nvPr/>
        </p:nvSpPr>
        <p:spPr>
          <a:xfrm>
            <a:off x="542803" y="1318285"/>
            <a:ext cx="43988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Under the 2D Machining Tab, select “Pocket” to program the Rectangular Pocket.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77FE50-8848-408C-AD58-E2B85E8FE9F7}"/>
              </a:ext>
            </a:extLst>
          </p:cNvPr>
          <p:cNvSpPr/>
          <p:nvPr/>
        </p:nvSpPr>
        <p:spPr>
          <a:xfrm>
            <a:off x="1013384" y="2491242"/>
            <a:ext cx="731610" cy="531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23F0126-4276-45A1-B379-80351BFA1946}"/>
              </a:ext>
            </a:extLst>
          </p:cNvPr>
          <p:cNvSpPr/>
          <p:nvPr/>
        </p:nvSpPr>
        <p:spPr>
          <a:xfrm rot="7729818">
            <a:off x="1586079" y="2193884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AA3C38-DCDF-48D5-8BE3-C2368D0F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246" y="2036269"/>
            <a:ext cx="4335858" cy="4091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E7CCAA-BCBD-4C9E-8B3A-F8F7070AE34B}"/>
              </a:ext>
            </a:extLst>
          </p:cNvPr>
          <p:cNvSpPr txBox="1"/>
          <p:nvPr/>
        </p:nvSpPr>
        <p:spPr>
          <a:xfrm>
            <a:off x="3497349" y="5054733"/>
            <a:ext cx="33491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dirty="0"/>
              <a:t>Select the Profile shown. 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NOTE: THE ARROW MUST POINT COUNTER CLOCKWISE!</a:t>
            </a:r>
          </a:p>
        </p:txBody>
      </p:sp>
    </p:spTree>
    <p:extLst>
      <p:ext uri="{BB962C8B-B14F-4D97-AF65-F5344CB8AC3E}">
        <p14:creationId xmlns:p14="http://schemas.microsoft.com/office/powerpoint/2010/main" val="29554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1B6C8-70DC-4A8E-A6B0-A6C1EA0E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266" y="0"/>
            <a:ext cx="900673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7F77EB-19D9-4191-BE59-40E8615ECCAD}"/>
              </a:ext>
            </a:extLst>
          </p:cNvPr>
          <p:cNvSpPr txBox="1"/>
          <p:nvPr/>
        </p:nvSpPr>
        <p:spPr>
          <a:xfrm>
            <a:off x="291991" y="1913324"/>
            <a:ext cx="278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“½ Flat Endmill”</a:t>
            </a:r>
          </a:p>
        </p:txBody>
      </p:sp>
    </p:spTree>
    <p:extLst>
      <p:ext uri="{BB962C8B-B14F-4D97-AF65-F5344CB8AC3E}">
        <p14:creationId xmlns:p14="http://schemas.microsoft.com/office/powerpoint/2010/main" val="42653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445A63-CEAA-4620-ABBC-01BE36BD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327" y="0"/>
            <a:ext cx="901367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2817E6-2F40-44E1-8E34-0CD6183465AC}"/>
              </a:ext>
            </a:extLst>
          </p:cNvPr>
          <p:cNvSpPr txBox="1"/>
          <p:nvPr/>
        </p:nvSpPr>
        <p:spPr>
          <a:xfrm>
            <a:off x="291991" y="1913324"/>
            <a:ext cx="2785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sure to leave 0 stock on the walls or floor for a finish pass.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5F815-C336-4BB7-80DF-5730807B1654}"/>
              </a:ext>
            </a:extLst>
          </p:cNvPr>
          <p:cNvSpPr/>
          <p:nvPr/>
        </p:nvSpPr>
        <p:spPr>
          <a:xfrm>
            <a:off x="7003808" y="4612554"/>
            <a:ext cx="805661" cy="766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2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8BC2E-F5F4-42F8-92F6-E26E5FF2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33" y="0"/>
            <a:ext cx="903816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B40545-C8C1-4EB6-8BC7-4DADC739DAB8}"/>
              </a:ext>
            </a:extLst>
          </p:cNvPr>
          <p:cNvSpPr txBox="1"/>
          <p:nvPr/>
        </p:nvSpPr>
        <p:spPr>
          <a:xfrm>
            <a:off x="575154" y="1175446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“Roughing”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6ACAB7E-1ED0-4AFF-92AF-EBD2BF9804EE}"/>
              </a:ext>
            </a:extLst>
          </p:cNvPr>
          <p:cNvSpPr/>
          <p:nvPr/>
        </p:nvSpPr>
        <p:spPr>
          <a:xfrm rot="782875">
            <a:off x="2662467" y="1484330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B3064-161E-4CBA-8DDC-9EEA43BC7340}"/>
              </a:ext>
            </a:extLst>
          </p:cNvPr>
          <p:cNvSpPr txBox="1"/>
          <p:nvPr/>
        </p:nvSpPr>
        <p:spPr>
          <a:xfrm>
            <a:off x="214257" y="1941090"/>
            <a:ext cx="279382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Double click the “Parallel Spiral” Roughing Method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A7CD3EE-4549-41AA-AAE2-6F90B0C55C65}"/>
              </a:ext>
            </a:extLst>
          </p:cNvPr>
          <p:cNvSpPr/>
          <p:nvPr/>
        </p:nvSpPr>
        <p:spPr>
          <a:xfrm rot="21093278" flipV="1">
            <a:off x="3009405" y="1756085"/>
            <a:ext cx="3666701" cy="28868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E50361-FC6D-4C2D-8065-53C51459C8B9}"/>
              </a:ext>
            </a:extLst>
          </p:cNvPr>
          <p:cNvSpPr/>
          <p:nvPr/>
        </p:nvSpPr>
        <p:spPr>
          <a:xfrm>
            <a:off x="6738897" y="1299811"/>
            <a:ext cx="744189" cy="64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9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4868C7-D802-4FA6-BC7C-D0D7605A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15" y="0"/>
            <a:ext cx="899418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B40545-C8C1-4EB6-8BC7-4DADC739DAB8}"/>
              </a:ext>
            </a:extLst>
          </p:cNvPr>
          <p:cNvSpPr txBox="1"/>
          <p:nvPr/>
        </p:nvSpPr>
        <p:spPr>
          <a:xfrm>
            <a:off x="244633" y="1347744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“Entry Motion”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6ACAB7E-1ED0-4AFF-92AF-EBD2BF9804EE}"/>
              </a:ext>
            </a:extLst>
          </p:cNvPr>
          <p:cNvSpPr/>
          <p:nvPr/>
        </p:nvSpPr>
        <p:spPr>
          <a:xfrm rot="782875">
            <a:off x="2662467" y="1607674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B3064-161E-4CBA-8DDC-9EEA43BC7340}"/>
              </a:ext>
            </a:extLst>
          </p:cNvPr>
          <p:cNvSpPr txBox="1"/>
          <p:nvPr/>
        </p:nvSpPr>
        <p:spPr>
          <a:xfrm>
            <a:off x="230178" y="2534955"/>
            <a:ext cx="279382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Turn off the Entry Motion for simplicity.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A7CD3EE-4549-41AA-AAE2-6F90B0C55C65}"/>
              </a:ext>
            </a:extLst>
          </p:cNvPr>
          <p:cNvSpPr/>
          <p:nvPr/>
        </p:nvSpPr>
        <p:spPr>
          <a:xfrm rot="19833841" flipV="1">
            <a:off x="2914614" y="1949351"/>
            <a:ext cx="2696549" cy="263144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E50361-FC6D-4C2D-8065-53C51459C8B9}"/>
              </a:ext>
            </a:extLst>
          </p:cNvPr>
          <p:cNvSpPr/>
          <p:nvPr/>
        </p:nvSpPr>
        <p:spPr>
          <a:xfrm>
            <a:off x="5501768" y="892789"/>
            <a:ext cx="668511" cy="410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5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F874C-C7EE-4D63-AB6D-F815C8EB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150" y="0"/>
            <a:ext cx="90398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B40545-C8C1-4EB6-8BC7-4DADC739DAB8}"/>
              </a:ext>
            </a:extLst>
          </p:cNvPr>
          <p:cNvSpPr txBox="1"/>
          <p:nvPr/>
        </p:nvSpPr>
        <p:spPr>
          <a:xfrm>
            <a:off x="230178" y="1459903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“Finishing”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6ACAB7E-1ED0-4AFF-92AF-EBD2BF9804EE}"/>
              </a:ext>
            </a:extLst>
          </p:cNvPr>
          <p:cNvSpPr/>
          <p:nvPr/>
        </p:nvSpPr>
        <p:spPr>
          <a:xfrm rot="782875">
            <a:off x="2648012" y="1719833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B3064-161E-4CBA-8DDC-9EEA43BC7340}"/>
              </a:ext>
            </a:extLst>
          </p:cNvPr>
          <p:cNvSpPr txBox="1"/>
          <p:nvPr/>
        </p:nvSpPr>
        <p:spPr>
          <a:xfrm>
            <a:off x="230178" y="2534955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Turn off the Finish Pass.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A7CD3EE-4549-41AA-AAE2-6F90B0C55C65}"/>
              </a:ext>
            </a:extLst>
          </p:cNvPr>
          <p:cNvSpPr/>
          <p:nvPr/>
        </p:nvSpPr>
        <p:spPr>
          <a:xfrm rot="19833841" flipV="1">
            <a:off x="2872234" y="1946789"/>
            <a:ext cx="2696549" cy="263144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E50361-FC6D-4C2D-8065-53C51459C8B9}"/>
              </a:ext>
            </a:extLst>
          </p:cNvPr>
          <p:cNvSpPr/>
          <p:nvPr/>
        </p:nvSpPr>
        <p:spPr>
          <a:xfrm>
            <a:off x="5295657" y="890227"/>
            <a:ext cx="668511" cy="410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1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DB34DD-290E-4BF6-99CA-65AF78238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68" y="0"/>
            <a:ext cx="903313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B40545-C8C1-4EB6-8BC7-4DADC739DAB8}"/>
              </a:ext>
            </a:extLst>
          </p:cNvPr>
          <p:cNvSpPr txBox="1"/>
          <p:nvPr/>
        </p:nvSpPr>
        <p:spPr>
          <a:xfrm>
            <a:off x="230178" y="1459903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“Lead In/Out”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6ACAB7E-1ED0-4AFF-92AF-EBD2BF9804EE}"/>
              </a:ext>
            </a:extLst>
          </p:cNvPr>
          <p:cNvSpPr/>
          <p:nvPr/>
        </p:nvSpPr>
        <p:spPr>
          <a:xfrm rot="782875">
            <a:off x="2648012" y="1719833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B3064-161E-4CBA-8DDC-9EEA43BC7340}"/>
              </a:ext>
            </a:extLst>
          </p:cNvPr>
          <p:cNvSpPr txBox="1"/>
          <p:nvPr/>
        </p:nvSpPr>
        <p:spPr>
          <a:xfrm>
            <a:off x="267721" y="2782669"/>
            <a:ext cx="279382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Turn off both the Entry Lead In and Exit Lead Out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A7CD3EE-4549-41AA-AAE2-6F90B0C55C65}"/>
              </a:ext>
            </a:extLst>
          </p:cNvPr>
          <p:cNvSpPr/>
          <p:nvPr/>
        </p:nvSpPr>
        <p:spPr>
          <a:xfrm rot="19833841" flipV="1">
            <a:off x="3044525" y="2201066"/>
            <a:ext cx="2335588" cy="26981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E50361-FC6D-4C2D-8065-53C51459C8B9}"/>
              </a:ext>
            </a:extLst>
          </p:cNvPr>
          <p:cNvSpPr/>
          <p:nvPr/>
        </p:nvSpPr>
        <p:spPr>
          <a:xfrm>
            <a:off x="5203449" y="1312848"/>
            <a:ext cx="668511" cy="410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00C452-F903-4FE8-B349-344E21E0679E}"/>
              </a:ext>
            </a:extLst>
          </p:cNvPr>
          <p:cNvSpPr/>
          <p:nvPr/>
        </p:nvSpPr>
        <p:spPr>
          <a:xfrm>
            <a:off x="9167129" y="1312848"/>
            <a:ext cx="668511" cy="410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07AE481-9AC4-4D7F-A21D-A86F0B733551}"/>
              </a:ext>
            </a:extLst>
          </p:cNvPr>
          <p:cNvSpPr/>
          <p:nvPr/>
        </p:nvSpPr>
        <p:spPr>
          <a:xfrm rot="20647727" flipV="1">
            <a:off x="3270518" y="2281215"/>
            <a:ext cx="5893866" cy="34851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53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F96BA2-F78C-454A-978B-6114A3BC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0"/>
            <a:ext cx="90487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94808C-52D2-471C-B6B0-99AA62BC5DBF}"/>
              </a:ext>
            </a:extLst>
          </p:cNvPr>
          <p:cNvSpPr txBox="1"/>
          <p:nvPr/>
        </p:nvSpPr>
        <p:spPr>
          <a:xfrm>
            <a:off x="189470" y="1809661"/>
            <a:ext cx="29732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“Linking Parameters”.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AAC16CE-6E82-491B-8949-E5938FCB72C0}"/>
              </a:ext>
            </a:extLst>
          </p:cNvPr>
          <p:cNvSpPr/>
          <p:nvPr/>
        </p:nvSpPr>
        <p:spPr>
          <a:xfrm rot="782875">
            <a:off x="2728497" y="2254255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9B50C57-1502-48EB-9633-281D9EFD31A4}"/>
              </a:ext>
            </a:extLst>
          </p:cNvPr>
          <p:cNvSpPr/>
          <p:nvPr/>
        </p:nvSpPr>
        <p:spPr>
          <a:xfrm rot="20120733" flipV="1">
            <a:off x="2884979" y="2172380"/>
            <a:ext cx="4728868" cy="29832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4254B84-0B32-4F98-AAC2-234A38103050}"/>
              </a:ext>
            </a:extLst>
          </p:cNvPr>
          <p:cNvSpPr/>
          <p:nvPr/>
        </p:nvSpPr>
        <p:spPr>
          <a:xfrm rot="21104298" flipV="1">
            <a:off x="2831175" y="4277618"/>
            <a:ext cx="4689911" cy="29024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546262-9B10-423F-B736-6508F2FE08D9}"/>
              </a:ext>
            </a:extLst>
          </p:cNvPr>
          <p:cNvSpPr/>
          <p:nvPr/>
        </p:nvSpPr>
        <p:spPr>
          <a:xfrm rot="21104298" flipV="1">
            <a:off x="2831175" y="5254960"/>
            <a:ext cx="4689911" cy="290245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032FE5-7B83-45BC-85BF-35AC914274D0}"/>
              </a:ext>
            </a:extLst>
          </p:cNvPr>
          <p:cNvSpPr txBox="1"/>
          <p:nvPr/>
        </p:nvSpPr>
        <p:spPr>
          <a:xfrm>
            <a:off x="114011" y="2804960"/>
            <a:ext cx="312418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Turn on the Clearance plane (the default height of 2.0 will be sufficient).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8A9E33-DB8F-4BCE-97F8-6E3CD90D7355}"/>
              </a:ext>
            </a:extLst>
          </p:cNvPr>
          <p:cNvSpPr txBox="1"/>
          <p:nvPr/>
        </p:nvSpPr>
        <p:spPr>
          <a:xfrm>
            <a:off x="129758" y="4550349"/>
            <a:ext cx="29732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3.  Make sure the “Top of stock” is defined at 0.0.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6A328-FD38-402A-A7A4-B00AAEF24BA1}"/>
              </a:ext>
            </a:extLst>
          </p:cNvPr>
          <p:cNvSpPr txBox="1"/>
          <p:nvPr/>
        </p:nvSpPr>
        <p:spPr>
          <a:xfrm>
            <a:off x="114011" y="5287662"/>
            <a:ext cx="30509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4.  Set the “Depth” to -0.25, to set our depth of the pocket.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4CBAB9-79D9-4184-B636-F2373C8CE708}"/>
              </a:ext>
            </a:extLst>
          </p:cNvPr>
          <p:cNvSpPr txBox="1"/>
          <p:nvPr/>
        </p:nvSpPr>
        <p:spPr>
          <a:xfrm>
            <a:off x="62401" y="6021807"/>
            <a:ext cx="29758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5.  Confirm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4E3073-890B-40D3-AE2B-F1D8CE3DA649}"/>
              </a:ext>
            </a:extLst>
          </p:cNvPr>
          <p:cNvSpPr/>
          <p:nvPr/>
        </p:nvSpPr>
        <p:spPr>
          <a:xfrm rot="186279" flipV="1">
            <a:off x="1424260" y="6275312"/>
            <a:ext cx="8095766" cy="28130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04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34B7-5C33-4649-BFE1-48B1C2C7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DC71F-6D0A-44D9-8E08-DD81BC3F5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this assignment you will:</a:t>
            </a:r>
          </a:p>
          <a:p>
            <a:r>
              <a:rPr lang="en-US" dirty="0"/>
              <a:t>Use </a:t>
            </a:r>
            <a:r>
              <a:rPr lang="en-US" dirty="0" err="1"/>
              <a:t>MasterCAM</a:t>
            </a:r>
            <a:r>
              <a:rPr lang="en-US" dirty="0"/>
              <a:t> to generate a toolpath.</a:t>
            </a:r>
          </a:p>
          <a:p>
            <a:pPr marL="285750" indent="-285750"/>
            <a:r>
              <a:rPr lang="en-US" dirty="0"/>
              <a:t>Run a </a:t>
            </a:r>
            <a:r>
              <a:rPr lang="en-US" dirty="0" err="1"/>
              <a:t>MasterCAM</a:t>
            </a:r>
            <a:r>
              <a:rPr lang="en-US" dirty="0"/>
              <a:t> simulation of the toolpath.</a:t>
            </a:r>
          </a:p>
          <a:p>
            <a:pPr marL="285750" indent="-285750"/>
            <a:r>
              <a:rPr lang="en-US" dirty="0"/>
              <a:t>Use the simulation to calculate machining times.</a:t>
            </a:r>
          </a:p>
          <a:p>
            <a:pPr marL="285750" indent="-285750"/>
            <a:r>
              <a:rPr lang="en-US" dirty="0"/>
              <a:t>Use </a:t>
            </a:r>
            <a:r>
              <a:rPr lang="en-US" dirty="0" err="1"/>
              <a:t>MasterCAM</a:t>
            </a:r>
            <a:r>
              <a:rPr lang="en-US" dirty="0"/>
              <a:t> to generate GCODE.</a:t>
            </a:r>
          </a:p>
          <a:p>
            <a:pPr marL="285750" indent="-285750"/>
            <a:r>
              <a:rPr lang="en-US" dirty="0"/>
              <a:t>Explain the instructions conveyed in your generated code.</a:t>
            </a:r>
          </a:p>
          <a:p>
            <a:pPr marL="285750" indent="-285750"/>
            <a:r>
              <a:rPr lang="en-US" dirty="0"/>
              <a:t>Submit your work to </a:t>
            </a:r>
            <a:r>
              <a:rPr lang="en-US" dirty="0" smtClean="0"/>
              <a:t>Canvas in a brief summary.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08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9A1D-D64A-4835-A480-D6D1C4BD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the Circular Pocket and the Slot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877C8-AE75-48AE-9849-2CDF0D0B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927" y="1575226"/>
            <a:ext cx="5699108" cy="4975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7FE0C-CBBA-4A70-A207-C367EE98015B}"/>
              </a:ext>
            </a:extLst>
          </p:cNvPr>
          <p:cNvSpPr txBox="1"/>
          <p:nvPr/>
        </p:nvSpPr>
        <p:spPr>
          <a:xfrm>
            <a:off x="491778" y="2043953"/>
            <a:ext cx="5186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 the same steps to program the toolpaths.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your chain goes </a:t>
            </a:r>
            <a:r>
              <a:rPr lang="en-US" b="1" u="sng" dirty="0"/>
              <a:t>CCW</a:t>
            </a:r>
            <a:r>
              <a:rPr lang="en-US" dirty="0"/>
              <a:t> around the shape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the “Depth” to -0.380 to go through the part.</a:t>
            </a:r>
          </a:p>
        </p:txBody>
      </p:sp>
    </p:spTree>
    <p:extLst>
      <p:ext uri="{BB962C8B-B14F-4D97-AF65-F5344CB8AC3E}">
        <p14:creationId xmlns:p14="http://schemas.microsoft.com/office/powerpoint/2010/main" val="2220415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9A1D-D64A-4835-A480-D6D1C4BD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the Circular Pocket and the Slot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BE325-ACA5-4A11-B4D4-37611470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803" y="1444598"/>
            <a:ext cx="5707463" cy="5413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2368A-5785-4F2E-9693-6F91808A0538}"/>
              </a:ext>
            </a:extLst>
          </p:cNvPr>
          <p:cNvSpPr txBox="1"/>
          <p:nvPr/>
        </p:nvSpPr>
        <p:spPr>
          <a:xfrm>
            <a:off x="361150" y="3380974"/>
            <a:ext cx="351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toolpaths should look like this:</a:t>
            </a:r>
          </a:p>
        </p:txBody>
      </p:sp>
    </p:spTree>
    <p:extLst>
      <p:ext uri="{BB962C8B-B14F-4D97-AF65-F5344CB8AC3E}">
        <p14:creationId xmlns:p14="http://schemas.microsoft.com/office/powerpoint/2010/main" val="1204743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F9BC-562F-4C9C-BC35-A4B687C6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the Narrow Groove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3ECD7-7E67-4812-8EBF-582D80E8F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79"/>
          <a:stretch/>
        </p:blipFill>
        <p:spPr>
          <a:xfrm>
            <a:off x="549002" y="2431989"/>
            <a:ext cx="3145283" cy="13221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0F93B-8166-4D6F-8CD6-5EAAA72241BD}"/>
              </a:ext>
            </a:extLst>
          </p:cNvPr>
          <p:cNvSpPr txBox="1"/>
          <p:nvPr/>
        </p:nvSpPr>
        <p:spPr>
          <a:xfrm>
            <a:off x="447255" y="1559857"/>
            <a:ext cx="41957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Under the 2D Machining Tab, select “Contour” to program the outer perimeter.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23542C-C380-47A1-96D8-68F57AE6EDC3}"/>
              </a:ext>
            </a:extLst>
          </p:cNvPr>
          <p:cNvSpPr/>
          <p:nvPr/>
        </p:nvSpPr>
        <p:spPr>
          <a:xfrm>
            <a:off x="549002" y="2845899"/>
            <a:ext cx="707576" cy="494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89E3711-0DFC-4412-BB79-EDE8CE566CE6}"/>
              </a:ext>
            </a:extLst>
          </p:cNvPr>
          <p:cNvSpPr/>
          <p:nvPr/>
        </p:nvSpPr>
        <p:spPr>
          <a:xfrm rot="7729818">
            <a:off x="1090960" y="2525489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A884B-2F9E-457F-8EAA-C59D6EF5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998" y="1690688"/>
            <a:ext cx="4715484" cy="472183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50FDD52-3DAA-4F0E-8FFA-34753439BCF0}"/>
              </a:ext>
            </a:extLst>
          </p:cNvPr>
          <p:cNvSpPr/>
          <p:nvPr/>
        </p:nvSpPr>
        <p:spPr>
          <a:xfrm rot="7729818">
            <a:off x="9058022" y="2545807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552AF6-EC30-4668-AC5D-4D36AE3CFD04}"/>
              </a:ext>
            </a:extLst>
          </p:cNvPr>
          <p:cNvSpPr txBox="1"/>
          <p:nvPr/>
        </p:nvSpPr>
        <p:spPr>
          <a:xfrm>
            <a:off x="9935276" y="1836856"/>
            <a:ext cx="217476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Click Here</a:t>
            </a:r>
          </a:p>
          <a:p>
            <a:endParaRPr lang="en-US" dirty="0"/>
          </a:p>
          <a:p>
            <a:r>
              <a:rPr lang="en-US" dirty="0"/>
              <a:t>Do NOT Click the Red or Blue Arrow, click the green check in the corner.</a:t>
            </a:r>
          </a:p>
        </p:txBody>
      </p:sp>
    </p:spTree>
    <p:extLst>
      <p:ext uri="{BB962C8B-B14F-4D97-AF65-F5344CB8AC3E}">
        <p14:creationId xmlns:p14="http://schemas.microsoft.com/office/powerpoint/2010/main" val="768863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F9BC-562F-4C9C-BC35-A4B687C6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the Narrow Groove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0F93B-8166-4D6F-8CD6-5EAAA72241BD}"/>
              </a:ext>
            </a:extLst>
          </p:cNvPr>
          <p:cNvSpPr txBox="1"/>
          <p:nvPr/>
        </p:nvSpPr>
        <p:spPr>
          <a:xfrm>
            <a:off x="470307" y="1629013"/>
            <a:ext cx="419575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Select the 1/4 Flat Endmill.</a:t>
            </a:r>
          </a:p>
          <a:p>
            <a:pPr marL="342900" indent="-342900">
              <a:buAutoNum type="arabicPeriod"/>
            </a:pPr>
            <a:r>
              <a:rPr lang="en-US" dirty="0"/>
              <a:t>Leave no stock on the walls or floor</a:t>
            </a:r>
          </a:p>
          <a:p>
            <a:pPr marL="342900" indent="-342900">
              <a:buAutoNum type="arabicPeriod"/>
            </a:pPr>
            <a:r>
              <a:rPr lang="en-US" dirty="0"/>
              <a:t>Turn Lead In/Out OFF</a:t>
            </a:r>
          </a:p>
          <a:p>
            <a:pPr marL="342900" indent="-342900">
              <a:buAutoNum type="arabicPeriod"/>
            </a:pPr>
            <a:r>
              <a:rPr lang="en-US" dirty="0"/>
              <a:t>Set the Depth to -0.13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BFEC4-5D5E-4B03-8FF7-BAD8BD5E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420" y="1436913"/>
            <a:ext cx="5239619" cy="5159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4992D3-E0F2-4136-B0CC-46D1650FA7E3}"/>
              </a:ext>
            </a:extLst>
          </p:cNvPr>
          <p:cNvSpPr txBox="1"/>
          <p:nvPr/>
        </p:nvSpPr>
        <p:spPr>
          <a:xfrm>
            <a:off x="2182266" y="3908564"/>
            <a:ext cx="351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toolpath should look like this: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999EA-2D7B-4F9A-836F-58EB7AC62213}"/>
              </a:ext>
            </a:extLst>
          </p:cNvPr>
          <p:cNvSpPr txBox="1"/>
          <p:nvPr/>
        </p:nvSpPr>
        <p:spPr>
          <a:xfrm>
            <a:off x="2016067" y="4939640"/>
            <a:ext cx="4079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HINT: If you have trouble, make sure you used the ¼ endmill not the ½ endmill.</a:t>
            </a:r>
          </a:p>
        </p:txBody>
      </p:sp>
    </p:spTree>
    <p:extLst>
      <p:ext uri="{BB962C8B-B14F-4D97-AF65-F5344CB8AC3E}">
        <p14:creationId xmlns:p14="http://schemas.microsoft.com/office/powerpoint/2010/main" val="2013856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8916-B39D-446A-989E-7840EF6B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your Toolpath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5EDC8-98B4-4005-BEB6-0EAF667B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2" y="1599008"/>
            <a:ext cx="2415339" cy="5167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D34278-AF27-4999-9038-EAFA9833E5D3}"/>
              </a:ext>
            </a:extLst>
          </p:cNvPr>
          <p:cNvSpPr txBox="1"/>
          <p:nvPr/>
        </p:nvSpPr>
        <p:spPr>
          <a:xfrm>
            <a:off x="2975452" y="1874239"/>
            <a:ext cx="419575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Click “Toolpath Group-1” to select all operations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37C05D4-4A81-467E-BC02-935EA5983449}"/>
              </a:ext>
            </a:extLst>
          </p:cNvPr>
          <p:cNvSpPr/>
          <p:nvPr/>
        </p:nvSpPr>
        <p:spPr>
          <a:xfrm rot="10175200">
            <a:off x="1399248" y="2245515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3C042-6D9C-458C-9ECC-E35B1CD712BA}"/>
              </a:ext>
            </a:extLst>
          </p:cNvPr>
          <p:cNvSpPr txBox="1"/>
          <p:nvPr/>
        </p:nvSpPr>
        <p:spPr>
          <a:xfrm>
            <a:off x="2975452" y="5699796"/>
            <a:ext cx="4195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on Toolpaths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F93871-6182-41FC-81FD-C62AFAC3E993}"/>
              </a:ext>
            </a:extLst>
          </p:cNvPr>
          <p:cNvSpPr/>
          <p:nvPr/>
        </p:nvSpPr>
        <p:spPr>
          <a:xfrm rot="9344840">
            <a:off x="941209" y="6201638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8CD73-6259-4E80-BF40-7AB52774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38" y="2896740"/>
            <a:ext cx="6653595" cy="196633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2778D89-3A4C-4249-968E-FF2B387B90AD}"/>
              </a:ext>
            </a:extLst>
          </p:cNvPr>
          <p:cNvSpPr/>
          <p:nvPr/>
        </p:nvSpPr>
        <p:spPr>
          <a:xfrm rot="5400000">
            <a:off x="9871849" y="2591136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833C077-9025-47AB-8F53-EAB4AB3F0E73}"/>
              </a:ext>
            </a:extLst>
          </p:cNvPr>
          <p:cNvSpPr/>
          <p:nvPr/>
        </p:nvSpPr>
        <p:spPr>
          <a:xfrm rot="16200000">
            <a:off x="8126081" y="4421111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F96ED4-AA33-4ECD-AE46-A448F9BE1C45}"/>
              </a:ext>
            </a:extLst>
          </p:cNvPr>
          <p:cNvSpPr txBox="1"/>
          <p:nvPr/>
        </p:nvSpPr>
        <p:spPr>
          <a:xfrm>
            <a:off x="9137408" y="1814503"/>
            <a:ext cx="4195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3.  Click on “Machine”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DDD0B-B51D-4CF0-A5B5-7357F36151DF}"/>
              </a:ext>
            </a:extLst>
          </p:cNvPr>
          <p:cNvSpPr txBox="1"/>
          <p:nvPr/>
        </p:nvSpPr>
        <p:spPr>
          <a:xfrm>
            <a:off x="7539385" y="5034862"/>
            <a:ext cx="4195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4.  Click on “Verify”</a:t>
            </a:r>
          </a:p>
        </p:txBody>
      </p:sp>
    </p:spTree>
    <p:extLst>
      <p:ext uri="{BB962C8B-B14F-4D97-AF65-F5344CB8AC3E}">
        <p14:creationId xmlns:p14="http://schemas.microsoft.com/office/powerpoint/2010/main" val="3741838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E535B6-67EB-4ADB-AC1B-99308AD7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81" y="0"/>
            <a:ext cx="951345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7607BB-900D-4B8B-8001-606B3B63F982}"/>
              </a:ext>
            </a:extLst>
          </p:cNvPr>
          <p:cNvSpPr txBox="1"/>
          <p:nvPr/>
        </p:nvSpPr>
        <p:spPr>
          <a:xfrm>
            <a:off x="172560" y="1570022"/>
            <a:ext cx="246572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 should press play to verify that your toolpath machines as expected, and does not crash into any other  features.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A27C6-603B-448B-ABFE-1F965FAA19D9}"/>
              </a:ext>
            </a:extLst>
          </p:cNvPr>
          <p:cNvSpPr/>
          <p:nvPr/>
        </p:nvSpPr>
        <p:spPr>
          <a:xfrm>
            <a:off x="9129831" y="5580993"/>
            <a:ext cx="1552883" cy="222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9A02E12-DE98-4D97-B019-F21106C2B3CD}"/>
              </a:ext>
            </a:extLst>
          </p:cNvPr>
          <p:cNvSpPr/>
          <p:nvPr/>
        </p:nvSpPr>
        <p:spPr>
          <a:xfrm rot="7953596">
            <a:off x="10576957" y="5201906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FD018-C975-4B0B-9EE4-4CB9BD8B6694}"/>
              </a:ext>
            </a:extLst>
          </p:cNvPr>
          <p:cNvSpPr txBox="1"/>
          <p:nvPr/>
        </p:nvSpPr>
        <p:spPr>
          <a:xfrm>
            <a:off x="9944100" y="3337037"/>
            <a:ext cx="224515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Record the machine time for the Default settings, you will need to submit this time with your report.</a:t>
            </a:r>
          </a:p>
        </p:txBody>
      </p:sp>
    </p:spTree>
    <p:extLst>
      <p:ext uri="{BB962C8B-B14F-4D97-AF65-F5344CB8AC3E}">
        <p14:creationId xmlns:p14="http://schemas.microsoft.com/office/powerpoint/2010/main" val="3321328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0132-C677-4A08-8F0C-52BD6651E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Machine Feed Rates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DFA43-34BF-4FC7-B16B-F9B9D130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91" y="1405325"/>
            <a:ext cx="2414225" cy="516985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2A2361B-5D71-4945-8D44-7A569C4A19C6}"/>
              </a:ext>
            </a:extLst>
          </p:cNvPr>
          <p:cNvSpPr/>
          <p:nvPr/>
        </p:nvSpPr>
        <p:spPr>
          <a:xfrm rot="10175200">
            <a:off x="1588281" y="2226595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27197-972D-40C6-9ACC-272F0D312346}"/>
              </a:ext>
            </a:extLst>
          </p:cNvPr>
          <p:cNvSpPr txBox="1"/>
          <p:nvPr/>
        </p:nvSpPr>
        <p:spPr>
          <a:xfrm>
            <a:off x="2531916" y="1703773"/>
            <a:ext cx="340012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1.  By Clicking on “Parameters” we can change the toolpath settings.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EE0AB1-611B-400C-A90D-1985A97E3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010" y="3096347"/>
            <a:ext cx="7272779" cy="3303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B2635-1D93-4753-99AC-B73C179A53B0}"/>
              </a:ext>
            </a:extLst>
          </p:cNvPr>
          <p:cNvSpPr txBox="1"/>
          <p:nvPr/>
        </p:nvSpPr>
        <p:spPr>
          <a:xfrm>
            <a:off x="4231977" y="2613505"/>
            <a:ext cx="41957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In the “Tool” tab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038A060-7C70-4584-B8D8-A4A6BFBF3ECE}"/>
              </a:ext>
            </a:extLst>
          </p:cNvPr>
          <p:cNvSpPr/>
          <p:nvPr/>
        </p:nvSpPr>
        <p:spPr>
          <a:xfrm rot="9233769">
            <a:off x="4982070" y="3049847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E96DA-0223-49FA-9B74-9747981BAF4A}"/>
              </a:ext>
            </a:extLst>
          </p:cNvPr>
          <p:cNvSpPr txBox="1"/>
          <p:nvPr/>
        </p:nvSpPr>
        <p:spPr>
          <a:xfrm>
            <a:off x="8652709" y="3449202"/>
            <a:ext cx="351994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2.  Change the Feed rate to 4.0 IPM and the Spindle Speed to 1200 RPM to represent machining on </a:t>
            </a:r>
            <a:r>
              <a:rPr lang="en-US" dirty="0" err="1"/>
              <a:t>ProtoTRAK</a:t>
            </a:r>
            <a:r>
              <a:rPr lang="en-US" dirty="0"/>
              <a:t> mills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D13A2E7-DE81-40FC-9330-5A27F0CF747D}"/>
              </a:ext>
            </a:extLst>
          </p:cNvPr>
          <p:cNvSpPr/>
          <p:nvPr/>
        </p:nvSpPr>
        <p:spPr>
          <a:xfrm rot="6547739">
            <a:off x="9870432" y="4889006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034B58-3DF2-452A-99B2-9AC3FD7D21E7}"/>
              </a:ext>
            </a:extLst>
          </p:cNvPr>
          <p:cNvSpPr/>
          <p:nvPr/>
        </p:nvSpPr>
        <p:spPr>
          <a:xfrm rot="3655679">
            <a:off x="10746566" y="4896511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09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C635-8821-472E-B774-C35E8587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C0E6-33FA-4478-9369-C5B659BB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other pockets that use the ½ tool will use the same feeds and speed rates. (4.0 IPM and 1200RPM).</a:t>
            </a:r>
          </a:p>
          <a:p>
            <a:r>
              <a:rPr lang="en-US" dirty="0"/>
              <a:t>The slot (1/4 tool) will use 3.0 IPM and 1200 RPM.</a:t>
            </a:r>
          </a:p>
          <a:p>
            <a:r>
              <a:rPr lang="en-US" dirty="0"/>
              <a:t>Re-verify the part and record the time to calculate the machining time on a </a:t>
            </a:r>
            <a:r>
              <a:rPr lang="en-US" dirty="0" err="1"/>
              <a:t>ProtoTRAK</a:t>
            </a:r>
            <a:r>
              <a:rPr lang="en-US" dirty="0"/>
              <a:t> mill.</a:t>
            </a:r>
          </a:p>
        </p:txBody>
      </p:sp>
    </p:spTree>
    <p:extLst>
      <p:ext uri="{BB962C8B-B14F-4D97-AF65-F5344CB8AC3E}">
        <p14:creationId xmlns:p14="http://schemas.microsoft.com/office/powerpoint/2010/main" val="1596510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004D5-071A-4061-86CC-7882A1CC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38" y="0"/>
            <a:ext cx="9089362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D575-A239-4812-97CA-969F3A06959B}"/>
              </a:ext>
            </a:extLst>
          </p:cNvPr>
          <p:cNvSpPr txBox="1">
            <a:spLocks/>
          </p:cNvSpPr>
          <p:nvPr/>
        </p:nvSpPr>
        <p:spPr>
          <a:xfrm>
            <a:off x="-31531" y="0"/>
            <a:ext cx="331128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Modify the program to simulate running on the MAZAK</a:t>
            </a:r>
          </a:p>
          <a:p>
            <a:r>
              <a:rPr lang="en-US" dirty="0"/>
              <a:t>The features with the ½ tool will use: 50 IPM and 10,000 RPM)</a:t>
            </a:r>
          </a:p>
          <a:p>
            <a:r>
              <a:rPr lang="en-US" dirty="0"/>
              <a:t>The features with the 1/4 tool will use: 30 IPM and 10,000 RPM)</a:t>
            </a:r>
          </a:p>
          <a:p>
            <a:r>
              <a:rPr lang="en-US" dirty="0"/>
              <a:t>Re-verify the part and record the time to calculate the machining time on a MAZAK mill</a:t>
            </a:r>
          </a:p>
        </p:txBody>
      </p:sp>
    </p:spTree>
    <p:extLst>
      <p:ext uri="{BB962C8B-B14F-4D97-AF65-F5344CB8AC3E}">
        <p14:creationId xmlns:p14="http://schemas.microsoft.com/office/powerpoint/2010/main" val="3494844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07CD-D7BF-4B29-9E5F-0F6B0F8C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the G-Code from </a:t>
            </a:r>
            <a:r>
              <a:rPr lang="en-US" dirty="0" err="1"/>
              <a:t>MasterCAM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0B3FE-5368-4BF8-AC08-4F64D413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5" y="1985733"/>
            <a:ext cx="7914554" cy="1759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5A1DD-90B4-4A61-B306-FD693BB1C9B4}"/>
              </a:ext>
            </a:extLst>
          </p:cNvPr>
          <p:cNvSpPr txBox="1"/>
          <p:nvPr/>
        </p:nvSpPr>
        <p:spPr>
          <a:xfrm>
            <a:off x="2981618" y="1426927"/>
            <a:ext cx="27938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  Click the “Machine” tab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6F4B79F-2BF1-43C5-A06C-52EFB643FAFD}"/>
              </a:ext>
            </a:extLst>
          </p:cNvPr>
          <p:cNvSpPr/>
          <p:nvPr/>
        </p:nvSpPr>
        <p:spPr>
          <a:xfrm rot="4541737">
            <a:off x="5494805" y="1865805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016B4-3DF5-4643-9676-76EBCE3BC6CA}"/>
              </a:ext>
            </a:extLst>
          </p:cNvPr>
          <p:cNvSpPr txBox="1"/>
          <p:nvPr/>
        </p:nvSpPr>
        <p:spPr>
          <a:xfrm>
            <a:off x="3549384" y="3959960"/>
            <a:ext cx="312804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 Click “Generate” under “Post” to generate the G-code.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AAEE47-B101-40BD-AD24-EC2AB341A61D}"/>
              </a:ext>
            </a:extLst>
          </p:cNvPr>
          <p:cNvSpPr/>
          <p:nvPr/>
        </p:nvSpPr>
        <p:spPr>
          <a:xfrm>
            <a:off x="5024506" y="2383920"/>
            <a:ext cx="591883" cy="882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3CD54E-E1BA-453F-87C2-A34D49CCF24A}"/>
              </a:ext>
            </a:extLst>
          </p:cNvPr>
          <p:cNvSpPr/>
          <p:nvPr/>
        </p:nvSpPr>
        <p:spPr>
          <a:xfrm rot="15909190">
            <a:off x="5022294" y="3512995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A8094B-4AF3-4E82-ABB3-1824EB65D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749" y="2491996"/>
            <a:ext cx="2865328" cy="42285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64CBE3-4BB9-4F27-922F-DCBCB2C3B458}"/>
              </a:ext>
            </a:extLst>
          </p:cNvPr>
          <p:cNvSpPr/>
          <p:nvPr/>
        </p:nvSpPr>
        <p:spPr>
          <a:xfrm>
            <a:off x="10205826" y="4268762"/>
            <a:ext cx="1147974" cy="235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EFD17-D606-43C8-B24F-8D9524CEC443}"/>
              </a:ext>
            </a:extLst>
          </p:cNvPr>
          <p:cNvSpPr txBox="1"/>
          <p:nvPr/>
        </p:nvSpPr>
        <p:spPr>
          <a:xfrm>
            <a:off x="5231922" y="4733339"/>
            <a:ext cx="34000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3.  For this assignment we will use .NC files instead of .GCODE files.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48965AE-B2AA-477D-9CB3-12217AFDC67F}"/>
              </a:ext>
            </a:extLst>
          </p:cNvPr>
          <p:cNvSpPr/>
          <p:nvPr/>
        </p:nvSpPr>
        <p:spPr>
          <a:xfrm rot="21013084">
            <a:off x="8599844" y="4520333"/>
            <a:ext cx="1383823" cy="25955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ABA80A-DE1A-4ADC-8EC0-E2FE3D91CB86}"/>
              </a:ext>
            </a:extLst>
          </p:cNvPr>
          <p:cNvSpPr txBox="1"/>
          <p:nvPr/>
        </p:nvSpPr>
        <p:spPr>
          <a:xfrm>
            <a:off x="7413763" y="5883835"/>
            <a:ext cx="31280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4.  Check.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2FCE68A-27C6-4B4F-B129-9F37B34666B0}"/>
              </a:ext>
            </a:extLst>
          </p:cNvPr>
          <p:cNvSpPr/>
          <p:nvPr/>
        </p:nvSpPr>
        <p:spPr>
          <a:xfrm rot="861616">
            <a:off x="8632163" y="6126441"/>
            <a:ext cx="691243" cy="21434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F8D5D-D499-49A5-BE1E-E67288355D39}"/>
              </a:ext>
            </a:extLst>
          </p:cNvPr>
          <p:cNvSpPr txBox="1"/>
          <p:nvPr/>
        </p:nvSpPr>
        <p:spPr>
          <a:xfrm>
            <a:off x="472591" y="6345809"/>
            <a:ext cx="62658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5.  Save your file as: YOURLASTNAME_MASTERCAM_PLATE.NC</a:t>
            </a:r>
          </a:p>
        </p:txBody>
      </p:sp>
    </p:spTree>
    <p:extLst>
      <p:ext uri="{BB962C8B-B14F-4D97-AF65-F5344CB8AC3E}">
        <p14:creationId xmlns:p14="http://schemas.microsoft.com/office/powerpoint/2010/main" val="128514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7901-3AE4-4B12-BE5A-CA3DF113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</a:t>
            </a:r>
            <a:r>
              <a:rPr lang="en-US" dirty="0" err="1"/>
              <a:t>MasterCAM</a:t>
            </a:r>
            <a:r>
              <a:rPr lang="en-US" dirty="0"/>
              <a:t> from </a:t>
            </a:r>
            <a:r>
              <a:rPr lang="en-US" dirty="0" err="1"/>
              <a:t>AppsAnywhere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47D90-5CCA-4940-9195-06ADE4B43DAB}"/>
              </a:ext>
            </a:extLst>
          </p:cNvPr>
          <p:cNvSpPr txBox="1"/>
          <p:nvPr/>
        </p:nvSpPr>
        <p:spPr>
          <a:xfrm>
            <a:off x="504317" y="1482784"/>
            <a:ext cx="4937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Navigate to: </a:t>
            </a:r>
            <a:r>
              <a:rPr lang="en-US" dirty="0">
                <a:hlinkClick r:id="rId2"/>
              </a:rPr>
              <a:t>https://appsanywhere.engr.udel.edu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Sign in Using your UDEL login and password if prompted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68795-6BCD-418B-8C5B-2C0DA7660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14" y="2334608"/>
            <a:ext cx="5507694" cy="3879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B1A279-8706-4694-BCEB-FF67E8ABDDE7}"/>
              </a:ext>
            </a:extLst>
          </p:cNvPr>
          <p:cNvSpPr/>
          <p:nvPr/>
        </p:nvSpPr>
        <p:spPr>
          <a:xfrm>
            <a:off x="7322695" y="3747541"/>
            <a:ext cx="1319135" cy="174635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0158B5F-3294-4314-8CCC-6DA9A2BECB94}"/>
              </a:ext>
            </a:extLst>
          </p:cNvPr>
          <p:cNvSpPr/>
          <p:nvPr/>
        </p:nvSpPr>
        <p:spPr>
          <a:xfrm rot="1854266">
            <a:off x="5987520" y="4183724"/>
            <a:ext cx="1526102" cy="43512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22B9B-1B01-4662-922C-B4CE9D55C646}"/>
              </a:ext>
            </a:extLst>
          </p:cNvPr>
          <p:cNvSpPr txBox="1"/>
          <p:nvPr/>
        </p:nvSpPr>
        <p:spPr>
          <a:xfrm>
            <a:off x="3593137" y="3420389"/>
            <a:ext cx="2532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US" dirty="0"/>
              <a:t>Click Launch under</a:t>
            </a:r>
          </a:p>
          <a:p>
            <a:r>
              <a:rPr lang="en-US" dirty="0"/>
              <a:t>       the </a:t>
            </a:r>
            <a:r>
              <a:rPr lang="en-US" dirty="0" err="1"/>
              <a:t>MasterCAM</a:t>
            </a:r>
            <a:r>
              <a:rPr lang="en-US" dirty="0"/>
              <a:t> logo</a:t>
            </a:r>
          </a:p>
          <a:p>
            <a:pPr marL="342900" indent="-342900">
              <a:buAutoNum type="arabicPeriod" startAt="4"/>
            </a:pPr>
            <a:r>
              <a:rPr lang="en-US" dirty="0"/>
              <a:t>Wait, It will take a</a:t>
            </a:r>
          </a:p>
          <a:p>
            <a:r>
              <a:rPr lang="en-US" dirty="0"/>
              <a:t>       few minutes to load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63BD3-7C96-4EB4-BD7B-6567B5607F61}"/>
              </a:ext>
            </a:extLst>
          </p:cNvPr>
          <p:cNvSpPr txBox="1"/>
          <p:nvPr/>
        </p:nvSpPr>
        <p:spPr>
          <a:xfrm>
            <a:off x="9187678" y="4838282"/>
            <a:ext cx="2774732" cy="147732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  <a:r>
              <a:rPr lang="en-US" dirty="0" err="1"/>
              <a:t>AppsAnywhere</a:t>
            </a:r>
            <a:r>
              <a:rPr lang="en-US" dirty="0"/>
              <a:t> may have trouble connecting to the server. If you get a network or license error, try again in a few seconds.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E9C2D-1B24-4920-BD52-9C0F61406888}"/>
              </a:ext>
            </a:extLst>
          </p:cNvPr>
          <p:cNvSpPr txBox="1"/>
          <p:nvPr/>
        </p:nvSpPr>
        <p:spPr>
          <a:xfrm>
            <a:off x="3593137" y="4893730"/>
            <a:ext cx="2456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lang="en-US" dirty="0"/>
              <a:t>First time users may need to agree to </a:t>
            </a:r>
            <a:r>
              <a:rPr lang="en-US" dirty="0" err="1"/>
              <a:t>MasterCAM’s</a:t>
            </a:r>
            <a:r>
              <a:rPr lang="en-US" dirty="0"/>
              <a:t> License agreement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E6075D-C5CF-4402-8847-E88EDB1DC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4" y="3037582"/>
            <a:ext cx="3329149" cy="360139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979AC02-7A88-4115-A727-9CF9DB22BA12}"/>
              </a:ext>
            </a:extLst>
          </p:cNvPr>
          <p:cNvSpPr/>
          <p:nvPr/>
        </p:nvSpPr>
        <p:spPr>
          <a:xfrm rot="9815252">
            <a:off x="3746534" y="6085625"/>
            <a:ext cx="681760" cy="25690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19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E90D-B215-44CC-910F-B18A475D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50D1BC-3C7A-4CC5-8406-3B62FD33EB2A}"/>
              </a:ext>
            </a:extLst>
          </p:cNvPr>
          <p:cNvSpPr txBox="1"/>
          <p:nvPr/>
        </p:nvSpPr>
        <p:spPr>
          <a:xfrm>
            <a:off x="1055077" y="1690688"/>
            <a:ext cx="97208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a new Word Document, or text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Enter your Name and Student ID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List and justify your simulation times for the part using: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err="1"/>
              <a:t>MasterCAM</a:t>
            </a:r>
            <a:r>
              <a:rPr lang="en-US" sz="2400" dirty="0"/>
              <a:t> defaults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err="1"/>
              <a:t>ProtoTRAK</a:t>
            </a:r>
            <a:r>
              <a:rPr lang="en-US" sz="2400" dirty="0"/>
              <a:t> recommended feeds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Mazak Recommended feeds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Explain the instructions conveyed in 5 lines of your generated code.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5 lines of code you will define will begin on the number that is last two digits of your Student ID number.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For example if your UDID is: 702748934, your lines will be 34-38.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should explain in detail what each of these 5 lines mean, and what motion they correspond 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Upload</a:t>
            </a:r>
            <a:r>
              <a:rPr lang="en-US" sz="2400" dirty="0" smtClean="0"/>
              <a:t> </a:t>
            </a:r>
            <a:r>
              <a:rPr lang="en-US" sz="2400" dirty="0"/>
              <a:t>this file and your .NC file to </a:t>
            </a:r>
            <a:r>
              <a:rPr lang="en-US" sz="2400" dirty="0" smtClean="0"/>
              <a:t>Canvas.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774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FC26-1252-4437-BDC7-164900B7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</a:t>
            </a:r>
            <a:r>
              <a:rPr lang="en-US" dirty="0" err="1"/>
              <a:t>MasterCAM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9CDE2-FE27-4CB2-898D-33953433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72" y="1669518"/>
            <a:ext cx="8715560" cy="5188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F316AC-2743-49FE-A759-2A238E79EB7E}"/>
              </a:ext>
            </a:extLst>
          </p:cNvPr>
          <p:cNvSpPr txBox="1"/>
          <p:nvPr/>
        </p:nvSpPr>
        <p:spPr>
          <a:xfrm>
            <a:off x="236947" y="2173211"/>
            <a:ext cx="2745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see this screen when </a:t>
            </a:r>
            <a:r>
              <a:rPr lang="en-US" dirty="0" err="1"/>
              <a:t>MasterCAM</a:t>
            </a:r>
            <a:r>
              <a:rPr lang="en-US" dirty="0"/>
              <a:t> is ready to run.</a:t>
            </a:r>
          </a:p>
        </p:txBody>
      </p:sp>
    </p:spTree>
    <p:extLst>
      <p:ext uri="{BB962C8B-B14F-4D97-AF65-F5344CB8AC3E}">
        <p14:creationId xmlns:p14="http://schemas.microsoft.com/office/powerpoint/2010/main" val="403897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4FDD2-70FB-40D8-81AB-EB6C178F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</a:t>
            </a:r>
            <a:r>
              <a:rPr lang="en-US" dirty="0" err="1"/>
              <a:t>MasterCAM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94AB1-AB7D-4987-AD58-C222F75E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348" y="2375284"/>
            <a:ext cx="8819213" cy="326953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0F62EF5-9650-4A32-AE39-9338580984B3}"/>
              </a:ext>
            </a:extLst>
          </p:cNvPr>
          <p:cNvSpPr/>
          <p:nvPr/>
        </p:nvSpPr>
        <p:spPr>
          <a:xfrm rot="5400000">
            <a:off x="6111581" y="2159013"/>
            <a:ext cx="720328" cy="31215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2D3C2-17FB-4EFC-8E9E-21F94835E4A9}"/>
              </a:ext>
            </a:extLst>
          </p:cNvPr>
          <p:cNvSpPr txBox="1"/>
          <p:nvPr/>
        </p:nvSpPr>
        <p:spPr>
          <a:xfrm>
            <a:off x="3808947" y="1773096"/>
            <a:ext cx="288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Click on the View Tab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34604-346E-4E7B-932E-EC8EE9A2011D}"/>
              </a:ext>
            </a:extLst>
          </p:cNvPr>
          <p:cNvSpPr txBox="1"/>
          <p:nvPr/>
        </p:nvSpPr>
        <p:spPr>
          <a:xfrm>
            <a:off x="3513605" y="4334468"/>
            <a:ext cx="36502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dirty="0"/>
              <a:t>Turn on the necessary managers: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Toolpaths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Levels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Planes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Turning the managers “on” allows you to access them in the lower left corner of the screen.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E1F9760-1E96-4A45-BF5A-CD6CA628715A}"/>
              </a:ext>
            </a:extLst>
          </p:cNvPr>
          <p:cNvSpPr/>
          <p:nvPr/>
        </p:nvSpPr>
        <p:spPr>
          <a:xfrm rot="17571630">
            <a:off x="5874571" y="3842770"/>
            <a:ext cx="720328" cy="31215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3FC62-0EA7-4C29-B682-C8F4B247C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11" r="15097"/>
          <a:stretch/>
        </p:blipFill>
        <p:spPr>
          <a:xfrm>
            <a:off x="113872" y="5265682"/>
            <a:ext cx="3695075" cy="14525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737E62-43F3-4A5F-9130-DC27731BAA22}"/>
              </a:ext>
            </a:extLst>
          </p:cNvPr>
          <p:cNvSpPr/>
          <p:nvPr/>
        </p:nvSpPr>
        <p:spPr>
          <a:xfrm>
            <a:off x="113872" y="6110714"/>
            <a:ext cx="3127518" cy="340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91F19-FB66-4CEA-96DC-287211A06F4C}"/>
              </a:ext>
            </a:extLst>
          </p:cNvPr>
          <p:cNvSpPr txBox="1"/>
          <p:nvPr/>
        </p:nvSpPr>
        <p:spPr>
          <a:xfrm>
            <a:off x="8961840" y="4619351"/>
            <a:ext cx="288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    Turn on “Show Axes” and “Show Gnomons”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EC6EB13-80A6-4B00-A3EA-82C68B7F9D0C}"/>
              </a:ext>
            </a:extLst>
          </p:cNvPr>
          <p:cNvSpPr/>
          <p:nvPr/>
        </p:nvSpPr>
        <p:spPr>
          <a:xfrm rot="14631376">
            <a:off x="9103445" y="3992564"/>
            <a:ext cx="1008190" cy="34102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22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6DA3-4819-42EE-8476-9762B2EAE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provided </a:t>
            </a:r>
            <a:r>
              <a:rPr lang="en-US" dirty="0" err="1"/>
              <a:t>MasterCAM</a:t>
            </a:r>
            <a:r>
              <a:rPr lang="en-US" dirty="0"/>
              <a:t> file from Canvas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E6FD3E-683F-40E4-B6EE-CBB731C40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51" y="2474956"/>
            <a:ext cx="2567315" cy="137021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3218C1F-C784-418D-83FB-A3E2E00768EC}"/>
              </a:ext>
            </a:extLst>
          </p:cNvPr>
          <p:cNvSpPr/>
          <p:nvPr/>
        </p:nvSpPr>
        <p:spPr>
          <a:xfrm rot="13670264">
            <a:off x="1262784" y="2905999"/>
            <a:ext cx="720328" cy="312156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4E1AD-B64A-40CD-83F4-7273B44FB09D}"/>
              </a:ext>
            </a:extLst>
          </p:cNvPr>
          <p:cNvSpPr txBox="1"/>
          <p:nvPr/>
        </p:nvSpPr>
        <p:spPr>
          <a:xfrm>
            <a:off x="1019830" y="2139788"/>
            <a:ext cx="288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7CAF3-6654-4272-83F2-6AA6BEE9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789" y="2290937"/>
            <a:ext cx="5787038" cy="3762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12CF3E-27DF-4AF8-8A8C-1A957FE6C4B5}"/>
              </a:ext>
            </a:extLst>
          </p:cNvPr>
          <p:cNvSpPr txBox="1"/>
          <p:nvPr/>
        </p:nvSpPr>
        <p:spPr>
          <a:xfrm>
            <a:off x="5544103" y="4375846"/>
            <a:ext cx="2881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Computer</a:t>
            </a:r>
          </a:p>
          <a:p>
            <a:r>
              <a:rPr lang="en-US" dirty="0"/>
              <a:t>3. Browse</a:t>
            </a:r>
          </a:p>
          <a:p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F97343-C23E-44DA-8A10-F010E3C9D945}"/>
              </a:ext>
            </a:extLst>
          </p:cNvPr>
          <p:cNvSpPr/>
          <p:nvPr/>
        </p:nvSpPr>
        <p:spPr>
          <a:xfrm rot="2122972">
            <a:off x="4004302" y="2974388"/>
            <a:ext cx="515010" cy="21773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6EADF-0256-4D31-8569-42F6811E523B}"/>
              </a:ext>
            </a:extLst>
          </p:cNvPr>
          <p:cNvSpPr txBox="1"/>
          <p:nvPr/>
        </p:nvSpPr>
        <p:spPr>
          <a:xfrm>
            <a:off x="3618553" y="2545586"/>
            <a:ext cx="288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Open</a:t>
            </a:r>
          </a:p>
          <a:p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B8A44E-D713-4962-94C0-6F6B39AE5EC2}"/>
              </a:ext>
            </a:extLst>
          </p:cNvPr>
          <p:cNvSpPr/>
          <p:nvPr/>
        </p:nvSpPr>
        <p:spPr>
          <a:xfrm rot="21113401">
            <a:off x="6457278" y="5046205"/>
            <a:ext cx="515010" cy="217733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4DDFDEB-CA10-443A-A81F-40039C02B5D1}"/>
              </a:ext>
            </a:extLst>
          </p:cNvPr>
          <p:cNvSpPr/>
          <p:nvPr/>
        </p:nvSpPr>
        <p:spPr>
          <a:xfrm rot="15298972">
            <a:off x="5811865" y="4086874"/>
            <a:ext cx="448527" cy="212591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0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7974-240E-4D14-B330-0D7C5E05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MAZAK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C53EB-536E-4380-9088-95278F10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23" y="1589820"/>
            <a:ext cx="8830933" cy="5268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885D4E-6371-434E-80BD-406C711AC827}"/>
              </a:ext>
            </a:extLst>
          </p:cNvPr>
          <p:cNvSpPr txBox="1"/>
          <p:nvPr/>
        </p:nvSpPr>
        <p:spPr>
          <a:xfrm>
            <a:off x="442210" y="2593298"/>
            <a:ext cx="2464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see the custom mill setup for our MAZAK 3 axis mill.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212FE-7197-4A53-B3E8-E44753549A52}"/>
              </a:ext>
            </a:extLst>
          </p:cNvPr>
          <p:cNvSpPr txBox="1"/>
          <p:nvPr/>
        </p:nvSpPr>
        <p:spPr>
          <a:xfrm>
            <a:off x="442210" y="3957573"/>
            <a:ext cx="2464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file has been already setup to include the solid model, vice, and parallels. Normally, you will need to set this up on your own in order to machine a part.</a:t>
            </a:r>
          </a:p>
        </p:txBody>
      </p:sp>
    </p:spTree>
    <p:extLst>
      <p:ext uri="{BB962C8B-B14F-4D97-AF65-F5344CB8AC3E}">
        <p14:creationId xmlns:p14="http://schemas.microsoft.com/office/powerpoint/2010/main" val="155907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C00A1-4BCB-4EBD-A9BE-A6997ECB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074" y="99794"/>
            <a:ext cx="3707105" cy="6667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F52F24-8700-4362-90E1-6D0E2F986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4" y="248123"/>
            <a:ext cx="10515600" cy="1325563"/>
          </a:xfrm>
        </p:spPr>
        <p:txBody>
          <a:bodyPr/>
          <a:lstStyle/>
          <a:p>
            <a:r>
              <a:rPr lang="en-US" dirty="0"/>
              <a:t>Rotate your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1149E-4F84-490D-B4BD-2FB731F08CD4}"/>
              </a:ext>
            </a:extLst>
          </p:cNvPr>
          <p:cNvSpPr txBox="1"/>
          <p:nvPr/>
        </p:nvSpPr>
        <p:spPr>
          <a:xfrm>
            <a:off x="587180" y="5921607"/>
            <a:ext cx="279382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Click “Planes” to pull up the planes manager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977A8BE-8500-4A60-805C-C36C00AC858A}"/>
              </a:ext>
            </a:extLst>
          </p:cNvPr>
          <p:cNvSpPr/>
          <p:nvPr/>
        </p:nvSpPr>
        <p:spPr>
          <a:xfrm rot="19799048">
            <a:off x="3931535" y="1438232"/>
            <a:ext cx="1022617" cy="21211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9F908-0F58-4F8E-97BF-A20E3DF07350}"/>
              </a:ext>
            </a:extLst>
          </p:cNvPr>
          <p:cNvSpPr/>
          <p:nvPr/>
        </p:nvSpPr>
        <p:spPr>
          <a:xfrm>
            <a:off x="5329646" y="6383271"/>
            <a:ext cx="585125" cy="260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10CD6-D0E9-4DAE-B941-7336C2DA6DD1}"/>
              </a:ext>
            </a:extLst>
          </p:cNvPr>
          <p:cNvSpPr txBox="1"/>
          <p:nvPr/>
        </p:nvSpPr>
        <p:spPr>
          <a:xfrm>
            <a:off x="1018890" y="1727623"/>
            <a:ext cx="2928163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dirty="0"/>
              <a:t>Click on all 4 boxes in </a:t>
            </a:r>
          </a:p>
          <a:p>
            <a:r>
              <a:rPr lang="en-US" dirty="0"/>
              <a:t>       the “Top” plane view</a:t>
            </a:r>
          </a:p>
          <a:p>
            <a:endParaRPr lang="en-US" dirty="0"/>
          </a:p>
          <a:p>
            <a:r>
              <a:rPr lang="en-US" dirty="0"/>
              <a:t>Clicking on The “G” box will rotate your </a:t>
            </a:r>
            <a:r>
              <a:rPr lang="en-US" b="1" u="sng" dirty="0"/>
              <a:t>VIEW</a:t>
            </a:r>
            <a:r>
              <a:rPr lang="en-US" dirty="0"/>
              <a:t> to the “Top” plane</a:t>
            </a:r>
          </a:p>
          <a:p>
            <a:endParaRPr lang="en-US" dirty="0"/>
          </a:p>
          <a:p>
            <a:r>
              <a:rPr lang="en-US" dirty="0"/>
              <a:t>Clicking on the “WCS”, “C”, “T” will allow you to </a:t>
            </a:r>
            <a:r>
              <a:rPr lang="en-US" b="1" u="sng" dirty="0"/>
              <a:t>work in </a:t>
            </a:r>
            <a:r>
              <a:rPr lang="en-US" dirty="0"/>
              <a:t>the “Top” plane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069E17-0154-42E3-85C8-B2BEB5F3CDC8}"/>
              </a:ext>
            </a:extLst>
          </p:cNvPr>
          <p:cNvSpPr/>
          <p:nvPr/>
        </p:nvSpPr>
        <p:spPr>
          <a:xfrm>
            <a:off x="5666584" y="1252902"/>
            <a:ext cx="201893" cy="1155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438D93-26C0-4911-BA60-706296656B9C}"/>
              </a:ext>
            </a:extLst>
          </p:cNvPr>
          <p:cNvSpPr/>
          <p:nvPr/>
        </p:nvSpPr>
        <p:spPr>
          <a:xfrm>
            <a:off x="5868477" y="1252902"/>
            <a:ext cx="245930" cy="1155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1A3D09-9CCB-422A-9660-D69D3FA59822}"/>
              </a:ext>
            </a:extLst>
          </p:cNvPr>
          <p:cNvSpPr/>
          <p:nvPr/>
        </p:nvSpPr>
        <p:spPr>
          <a:xfrm>
            <a:off x="6114407" y="1252902"/>
            <a:ext cx="146899" cy="1155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FD9C91-3F1C-428A-9068-455DE65BEB66}"/>
              </a:ext>
            </a:extLst>
          </p:cNvPr>
          <p:cNvSpPr/>
          <p:nvPr/>
        </p:nvSpPr>
        <p:spPr>
          <a:xfrm>
            <a:off x="6261307" y="1252902"/>
            <a:ext cx="160102" cy="1155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C7EB4E6-A1E8-47C0-B3D9-C022FE3D47FC}"/>
              </a:ext>
            </a:extLst>
          </p:cNvPr>
          <p:cNvSpPr/>
          <p:nvPr/>
        </p:nvSpPr>
        <p:spPr>
          <a:xfrm rot="902516">
            <a:off x="3641091" y="6120636"/>
            <a:ext cx="1509458" cy="333205"/>
          </a:xfrm>
          <a:prstGeom prst="rightArrow">
            <a:avLst>
              <a:gd name="adj1" fmla="val 50000"/>
              <a:gd name="adj2" fmla="val 61358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F3BB3F-9E88-49D8-8E61-C1A40A0E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882" y="1252902"/>
            <a:ext cx="3702887" cy="27411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24A3C6-3D1C-4FC7-8179-8B2BE10AC160}"/>
              </a:ext>
            </a:extLst>
          </p:cNvPr>
          <p:cNvSpPr txBox="1"/>
          <p:nvPr/>
        </p:nvSpPr>
        <p:spPr>
          <a:xfrm>
            <a:off x="8832059" y="197119"/>
            <a:ext cx="279382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US" dirty="0"/>
              <a:t>Your “Planes” manager</a:t>
            </a:r>
          </a:p>
          <a:p>
            <a:r>
              <a:rPr lang="en-US" dirty="0"/>
              <a:t>       should look like this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B496A06-A9D5-4132-8827-718757930502}"/>
              </a:ext>
            </a:extLst>
          </p:cNvPr>
          <p:cNvSpPr/>
          <p:nvPr/>
        </p:nvSpPr>
        <p:spPr>
          <a:xfrm rot="5974917">
            <a:off x="9890283" y="1235904"/>
            <a:ext cx="843799" cy="269279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329093-D424-45B9-8BAC-8ED524960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113" y="5091183"/>
            <a:ext cx="2831628" cy="16785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CE91C1-34A0-41E0-AFB1-0398951B7EE3}"/>
              </a:ext>
            </a:extLst>
          </p:cNvPr>
          <p:cNvSpPr txBox="1"/>
          <p:nvPr/>
        </p:nvSpPr>
        <p:spPr>
          <a:xfrm>
            <a:off x="9371936" y="4436359"/>
            <a:ext cx="23248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4"/>
            </a:pPr>
            <a:r>
              <a:rPr lang="en-US" dirty="0"/>
              <a:t>Your screen should </a:t>
            </a:r>
          </a:p>
          <a:p>
            <a:r>
              <a:rPr lang="en-US" dirty="0"/>
              <a:t>       look like this.</a:t>
            </a:r>
          </a:p>
        </p:txBody>
      </p:sp>
    </p:spTree>
    <p:extLst>
      <p:ext uri="{BB962C8B-B14F-4D97-AF65-F5344CB8AC3E}">
        <p14:creationId xmlns:p14="http://schemas.microsoft.com/office/powerpoint/2010/main" val="2425748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1612</Words>
  <Application>Microsoft Office PowerPoint</Application>
  <PresentationFormat>Widescreen</PresentationFormat>
  <Paragraphs>167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CAD/CAM &amp; CNC  SIMULATION &amp; PROGRAMING ASSIGNMENT </vt:lpstr>
      <vt:lpstr>Simulation of Plate Tool Path in MasterCAM</vt:lpstr>
      <vt:lpstr>Assignment Overview</vt:lpstr>
      <vt:lpstr>Access MasterCAM from AppsAnywhere</vt:lpstr>
      <vt:lpstr>Starting up MasterCAM</vt:lpstr>
      <vt:lpstr>Setting up MasterCAM</vt:lpstr>
      <vt:lpstr>Open the provided MasterCAM file from Canvas</vt:lpstr>
      <vt:lpstr>MAZAK Setup</vt:lpstr>
      <vt:lpstr>Rotate your view</vt:lpstr>
      <vt:lpstr>Select “Mill” Machining</vt:lpstr>
      <vt:lpstr>Select your Tools from the Tool Library</vt:lpstr>
      <vt:lpstr>Machine the Outer Profile of the Plate</vt:lpstr>
      <vt:lpstr>Machine the Outer Profile of the Plate</vt:lpstr>
      <vt:lpstr>Machine the Outer Profile of the 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the Rectangular Pocket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the Circular Pocket and the Slot</vt:lpstr>
      <vt:lpstr>Machine the Circular Pocket and the Slot</vt:lpstr>
      <vt:lpstr>Machine the Narrow Groove</vt:lpstr>
      <vt:lpstr>Machine the Narrow Groove</vt:lpstr>
      <vt:lpstr>Verify your Toolpath</vt:lpstr>
      <vt:lpstr>PowerPoint Presentation</vt:lpstr>
      <vt:lpstr>Modify the Machine Feed Rates</vt:lpstr>
      <vt:lpstr>Modify the Other Features</vt:lpstr>
      <vt:lpstr>PowerPoint Presentation</vt:lpstr>
      <vt:lpstr>Generate the G-Code from MasterCAM</vt:lpstr>
      <vt:lpstr>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CAD/CAM Programming Assignment</dc:title>
  <dc:creator>Luke Szewczak</dc:creator>
  <cp:lastModifiedBy>Glancey, James Lawrence</cp:lastModifiedBy>
  <cp:revision>49</cp:revision>
  <dcterms:created xsi:type="dcterms:W3CDTF">2018-02-22T22:22:55Z</dcterms:created>
  <dcterms:modified xsi:type="dcterms:W3CDTF">2018-10-08T22:48:31Z</dcterms:modified>
</cp:coreProperties>
</file>